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60" r:id="rId3"/>
    <p:sldId id="257" r:id="rId4"/>
    <p:sldId id="262" r:id="rId5"/>
    <p:sldId id="258" r:id="rId6"/>
    <p:sldId id="270" r:id="rId7"/>
    <p:sldId id="259" r:id="rId8"/>
    <p:sldId id="273" r:id="rId9"/>
    <p:sldId id="272" r:id="rId10"/>
    <p:sldId id="269" r:id="rId11"/>
    <p:sldId id="265" r:id="rId12"/>
    <p:sldId id="267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0825E-6006-4D20-9E53-DE8D065725EA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2F158-37F7-47A4-BEF8-4B04244D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8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8064783-6896-4017-A573-6A47C135174E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7D76D68-E9FD-4294-A28A-EB540266B47F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DF770B1-13F0-47A6-9FC6-1E8FB9382092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 algn="r" eaLnBrk="1" hangingPunct="1">
                <a:lnSpc>
                  <a:spcPct val="98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6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1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2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0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6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3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3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7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14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3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9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72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A974-1136-4822-8C95-4DEEA031EF35}" type="datetimeFigureOut">
              <a:rPr lang="ru-RU" smtClean="0"/>
              <a:t>ср 20.10.21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B2EB-F06A-4316-B40E-5B12DC802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6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КАССАНДРА-СИБИРЬ” – ТЕХНОЛОГИЯ ПОДГОТОВКИ ДОЛГОСРОЧНЫХ И КЛИМАТИЧЕСКИХ ПРОГНОЗОВ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ГИДРОМЕТЕОЭЛЕМЕНТОВ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Н. Завалишин,  Н. 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3" y="4077072"/>
            <a:ext cx="39909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90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/>
              <a:t>"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ru-RU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dirty="0" smtClean="0"/>
              <a:t>Алгоритмы расчёта прогнозов</a:t>
            </a:r>
            <a:br>
              <a:rPr lang="ru-RU" altLang="ru-RU" sz="2800" dirty="0" smtClean="0"/>
            </a:br>
            <a:r>
              <a:rPr lang="ru-RU" altLang="ru-RU" sz="2800" dirty="0" smtClean="0"/>
              <a:t>по  моделям сезонной заблаговременности: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100000"/>
              </a:spcBef>
              <a:defRPr/>
            </a:pPr>
            <a:r>
              <a:rPr lang="ru-RU" altLang="ru-RU" sz="1800" b="1" u="sng" dirty="0" smtClean="0"/>
              <a:t>Климатическая</a:t>
            </a:r>
            <a:r>
              <a:rPr lang="ru-RU" altLang="ru-RU" sz="2000" dirty="0" smtClean="0"/>
              <a:t> -</a:t>
            </a:r>
            <a:r>
              <a:rPr lang="ru-RU" altLang="ru-RU" dirty="0" smtClean="0"/>
              <a:t>	</a:t>
            </a:r>
            <a:r>
              <a:rPr lang="ru-RU" altLang="ru-RU" sz="1800" dirty="0" smtClean="0"/>
              <a:t>прогноз по «норме»:   30-летнему среднему значению (например, 1961-1990 гг.)  </a:t>
            </a:r>
          </a:p>
          <a:p>
            <a:pPr>
              <a:spcBef>
                <a:spcPct val="100000"/>
              </a:spcBef>
              <a:defRPr/>
            </a:pPr>
            <a:r>
              <a:rPr lang="ru-RU" altLang="ru-RU" sz="1800" b="1" u="sng" dirty="0"/>
              <a:t>Инерционная</a:t>
            </a:r>
            <a:r>
              <a:rPr lang="ru-RU" altLang="ru-RU" sz="1800" dirty="0"/>
              <a:t> -  аномалия  одноименного месяца предыдущего года</a:t>
            </a:r>
            <a:r>
              <a:rPr lang="ru-RU" altLang="ru-RU" sz="1800" dirty="0" smtClean="0"/>
              <a:t>.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ru-RU" altLang="ru-RU" sz="1800" b="1" u="sng" dirty="0" smtClean="0"/>
              <a:t>Решетов В.Д.</a:t>
            </a:r>
            <a:r>
              <a:rPr lang="ru-RU" altLang="ru-RU" sz="1800" dirty="0" smtClean="0"/>
              <a:t>   - </a:t>
            </a:r>
            <a:r>
              <a:rPr lang="ru-RU" altLang="ru-RU" sz="1800" dirty="0" err="1" smtClean="0"/>
              <a:t>полусумма</a:t>
            </a:r>
            <a:r>
              <a:rPr lang="ru-RU" altLang="ru-RU" sz="1800" dirty="0" smtClean="0"/>
              <a:t> месячных аномалий, сдвинутых на 12 и 13 месяцев назад от прогнозируемого месяца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ru-RU" altLang="ru-RU" sz="1800" b="1" u="sng" dirty="0" smtClean="0"/>
              <a:t>Локально-климатическая</a:t>
            </a:r>
            <a:r>
              <a:rPr lang="ru-RU" altLang="ru-RU" sz="1800" dirty="0" smtClean="0"/>
              <a:t> – по линейному тренду от последнего обнаруженного перелома с фиксацией 4-х управляющих параметров модели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ru-RU" altLang="ru-RU" sz="1800" b="1" u="sng" dirty="0" smtClean="0"/>
              <a:t>Локально-климатическая оптимизированная</a:t>
            </a:r>
            <a:r>
              <a:rPr lang="ru-RU" altLang="ru-RU" sz="1800" dirty="0" smtClean="0"/>
              <a:t> – подбор 4-х управляющих параметров локально-климатической модели для каждого прогноза индивидуально.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ru-RU" altLang="ru-RU" sz="1800" b="1" u="sng" dirty="0" smtClean="0"/>
              <a:t>Полигармоническая</a:t>
            </a:r>
            <a:r>
              <a:rPr lang="ru-RU" altLang="ru-RU" sz="1800" dirty="0" smtClean="0"/>
              <a:t> – набор гармоник с неизвестными периодами, амплитудами и фазами.</a:t>
            </a:r>
            <a:endParaRPr lang="ru-RU" altLang="ru-RU" sz="1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4224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16.03.2011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Учёный совет ГУ "СибНИГМИ"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7E640-A01A-4DD5-8B0F-9E1EBEDA7BB3}" type="slidenum">
              <a:rPr lang="ru-RU" altLang="ru-RU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9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dirty="0" smtClean="0"/>
              <a:t>Пример заказа </a:t>
            </a:r>
          </a:p>
        </p:txBody>
      </p:sp>
      <p:pic>
        <p:nvPicPr>
          <p:cNvPr id="615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8200"/>
            <a:ext cx="9144000" cy="599598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2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 прогноза в виде таблицы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6712"/>
            <a:ext cx="9143999" cy="5544616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17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Прогноз в виде карты: </a:t>
            </a:r>
            <a:br>
              <a:rPr lang="ru-RU" sz="2800" dirty="0" smtClean="0"/>
            </a:br>
            <a:r>
              <a:rPr lang="ru-RU" sz="2200" dirty="0" smtClean="0"/>
              <a:t>Западная Сибирь, температура, октябрь, 2021 </a:t>
            </a:r>
            <a:endParaRPr lang="ru-RU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951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28.11.2014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ИМКЭС СО РАН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928EF-E180-4E38-BD9E-A5D6EDC1E231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  <p:sp>
        <p:nvSpPr>
          <p:cNvPr id="15365" name="Дата 1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400"/>
          </a:p>
        </p:txBody>
      </p:sp>
      <p:sp>
        <p:nvSpPr>
          <p:cNvPr id="15366" name="Нижний колонтитул 2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1400"/>
          </a:p>
        </p:txBody>
      </p:sp>
      <p:sp>
        <p:nvSpPr>
          <p:cNvPr id="15367" name="Text Box 1"/>
          <p:cNvSpPr txBox="1">
            <a:spLocks noChangeArrowheads="1"/>
          </p:cNvSpPr>
          <p:nvPr/>
        </p:nvSpPr>
        <p:spPr bwMode="auto">
          <a:xfrm>
            <a:off x="642938" y="52149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56808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4000">
              <a:solidFill>
                <a:srgbClr val="000000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68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824" rIns="90000" bIns="46800" anchor="ctr"/>
          <a:lstStyle>
            <a:lvl1pPr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200">
              <a:solidFill>
                <a:srgbClr val="898989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69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824" rIns="90000" bIns="46800" anchor="ctr"/>
          <a:lstStyle>
            <a:lvl1pPr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200">
              <a:solidFill>
                <a:srgbClr val="898989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70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824" rIns="90000" bIns="46800" anchor="ctr"/>
          <a:lstStyle>
            <a:lvl1pPr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200">
              <a:solidFill>
                <a:srgbClr val="898989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15371" name="Group 5"/>
          <p:cNvGrpSpPr>
            <a:grpSpLocks/>
          </p:cNvGrpSpPr>
          <p:nvPr/>
        </p:nvGrpSpPr>
        <p:grpSpPr bwMode="auto">
          <a:xfrm>
            <a:off x="1357313" y="1071563"/>
            <a:ext cx="6286500" cy="3643312"/>
            <a:chOff x="881" y="1440"/>
            <a:chExt cx="4098" cy="2294"/>
          </a:xfrm>
        </p:grpSpPr>
        <p:pic>
          <p:nvPicPr>
            <p:cNvPr id="1537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" y="1440"/>
              <a:ext cx="4099" cy="2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881" y="1440"/>
              <a:ext cx="4099" cy="2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altLang="ru-RU">
                <a:solidFill>
                  <a:schemeClr val="bg1"/>
                </a:solidFill>
                <a:ea typeface="Lucida Sans Unicode" pitchFamily="34" charset="0"/>
                <a:cs typeface="Lucida Sans Unicode" pitchFamily="34" charset="0"/>
              </a:endParaRPr>
            </a:p>
          </p:txBody>
        </p:sp>
      </p:grpSp>
      <p:sp>
        <p:nvSpPr>
          <p:cNvPr id="15372" name="Прямоугольник 10"/>
          <p:cNvSpPr>
            <a:spLocks noChangeArrowheads="1"/>
          </p:cNvSpPr>
          <p:nvPr/>
        </p:nvSpPr>
        <p:spPr bwMode="auto">
          <a:xfrm>
            <a:off x="428625" y="285750"/>
            <a:ext cx="85010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ru-RU" altLang="ru-RU" sz="2000"/>
          </a:p>
        </p:txBody>
      </p:sp>
      <p:sp>
        <p:nvSpPr>
          <p:cNvPr id="15373" name="Прямоугольник 14"/>
          <p:cNvSpPr>
            <a:spLocks noChangeArrowheads="1"/>
          </p:cNvSpPr>
          <p:nvPr/>
        </p:nvSpPr>
        <p:spPr bwMode="auto">
          <a:xfrm>
            <a:off x="1714500" y="5214938"/>
            <a:ext cx="6429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srgbClr val="000000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74" name="Прямоугольник 15"/>
          <p:cNvSpPr>
            <a:spLocks noChangeArrowheads="1"/>
          </p:cNvSpPr>
          <p:nvPr/>
        </p:nvSpPr>
        <p:spPr bwMode="auto">
          <a:xfrm>
            <a:off x="2214563" y="5286375"/>
            <a:ext cx="4643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08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технологии </a:t>
            </a:r>
            <a:b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«Кассандра-Сибирь»</a:t>
            </a:r>
            <a:r>
              <a:rPr lang="en-US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205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dirty="0" smtClean="0"/>
              <a:t>1. Выполнение </a:t>
            </a:r>
            <a:r>
              <a:rPr lang="ru-RU" altLang="ru-RU" dirty="0"/>
              <a:t>научно-исследовательских  </a:t>
            </a:r>
            <a:r>
              <a:rPr lang="ru-RU" altLang="ru-RU" dirty="0" smtClean="0"/>
              <a:t>	работ.</a:t>
            </a:r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2. Выпуск </a:t>
            </a:r>
            <a:r>
              <a:rPr lang="ru-RU" altLang="ru-RU" dirty="0"/>
              <a:t>гидрометеорологических </a:t>
            </a:r>
            <a:r>
              <a:rPr lang="en-US" altLang="ru-RU" dirty="0"/>
              <a:t>  </a:t>
            </a:r>
            <a:r>
              <a:rPr lang="ru-RU" altLang="ru-RU" dirty="0" smtClean="0"/>
              <a:t>	долгосрочных и климатических прогнозов </a:t>
            </a:r>
          </a:p>
          <a:p>
            <a:pPr marL="0" indent="0">
              <a:buNone/>
            </a:pPr>
            <a:r>
              <a:rPr lang="ru-RU" altLang="ru-RU" dirty="0" smtClean="0"/>
              <a:t>	по </a:t>
            </a:r>
            <a:r>
              <a:rPr lang="ru-RU" altLang="ru-RU" dirty="0"/>
              <a:t>территории Западной и Восточной  </a:t>
            </a:r>
            <a:r>
              <a:rPr lang="ru-RU" altLang="ru-RU" dirty="0" smtClean="0"/>
              <a:t>	Сибири </a:t>
            </a:r>
            <a:r>
              <a:rPr lang="ru-RU" altLang="ru-RU" dirty="0"/>
              <a:t>и смежным </a:t>
            </a:r>
            <a:r>
              <a:rPr lang="ru-RU" altLang="ru-RU" dirty="0" smtClean="0"/>
              <a:t>регионам.</a:t>
            </a:r>
            <a:endParaRPr lang="ru-RU" altLang="ru-RU" dirty="0"/>
          </a:p>
          <a:p>
            <a:pPr marL="0" indent="0">
              <a:buNone/>
            </a:pPr>
            <a:r>
              <a:rPr lang="ru-RU" altLang="ru-RU" dirty="0" smtClean="0"/>
              <a:t> </a:t>
            </a:r>
            <a:endParaRPr lang="ru-RU" alt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68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технологии «Кассандра-Сибирь»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552871" cy="47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54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Составные части технологии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ru-RU" altLang="ru-RU" sz="2800" dirty="0"/>
              <a:t>Интерфейс технологии.</a:t>
            </a:r>
            <a:endParaRPr lang="en-US" altLang="ru-RU" sz="2800" dirty="0"/>
          </a:p>
          <a:p>
            <a:pPr marL="0" indent="0">
              <a:buNone/>
            </a:pPr>
            <a:endParaRPr lang="ru-RU" altLang="ru-RU" sz="2800" dirty="0"/>
          </a:p>
          <a:p>
            <a:pPr>
              <a:buFontTx/>
              <a:buChar char="•"/>
            </a:pPr>
            <a:r>
              <a:rPr lang="en-US" altLang="ru-RU" sz="2800" dirty="0"/>
              <a:t>  </a:t>
            </a:r>
            <a:r>
              <a:rPr lang="ru-RU" altLang="ru-RU" sz="2800" dirty="0" smtClean="0"/>
              <a:t>База </a:t>
            </a:r>
            <a:r>
              <a:rPr lang="ru-RU" altLang="ru-RU" sz="2800" dirty="0"/>
              <a:t>данных.</a:t>
            </a:r>
            <a:endParaRPr lang="en-US" altLang="ru-RU" sz="2800" dirty="0"/>
          </a:p>
          <a:p>
            <a:pPr>
              <a:buFontTx/>
              <a:buChar char="•"/>
            </a:pPr>
            <a:endParaRPr lang="ru-RU" altLang="ru-RU" sz="2800" dirty="0"/>
          </a:p>
          <a:p>
            <a:pPr>
              <a:buFontTx/>
              <a:buChar char="•"/>
            </a:pPr>
            <a:r>
              <a:rPr lang="en-US" altLang="ru-RU" sz="2800" dirty="0"/>
              <a:t>  </a:t>
            </a:r>
            <a:r>
              <a:rPr lang="ru-RU" altLang="ru-RU" sz="2800" dirty="0" smtClean="0"/>
              <a:t>Программы методов расчёта  долгосрочных и климатических   гидрометеорологических </a:t>
            </a:r>
            <a:r>
              <a:rPr lang="ru-RU" altLang="ru-RU" sz="2800" dirty="0"/>
              <a:t>прогнозов.</a:t>
            </a:r>
            <a:endParaRPr lang="en-US" altLang="ru-RU" sz="2800" dirty="0"/>
          </a:p>
          <a:p>
            <a:endParaRPr lang="ru-RU" altLang="ru-RU" sz="2800" dirty="0"/>
          </a:p>
          <a:p>
            <a:pPr>
              <a:buFontTx/>
              <a:buChar char="•"/>
            </a:pPr>
            <a:r>
              <a:rPr lang="en-US" altLang="ru-RU" sz="2800" dirty="0"/>
              <a:t>  </a:t>
            </a:r>
            <a:r>
              <a:rPr lang="ru-RU" altLang="ru-RU" sz="2800" dirty="0"/>
              <a:t>Канал получения оперативных данных.</a:t>
            </a:r>
            <a:endParaRPr lang="en-US" altLang="ru-RU" sz="2800" dirty="0"/>
          </a:p>
          <a:p>
            <a:pPr>
              <a:buFontTx/>
              <a:buChar char="•"/>
            </a:pPr>
            <a:endParaRPr lang="ru-RU" altLang="ru-RU" sz="2800" dirty="0"/>
          </a:p>
          <a:p>
            <a:pPr>
              <a:buFontTx/>
              <a:buChar char="•"/>
            </a:pPr>
            <a:r>
              <a:rPr lang="en-US" altLang="ru-RU" sz="2800" dirty="0"/>
              <a:t>  </a:t>
            </a:r>
            <a:r>
              <a:rPr lang="ru-RU" altLang="ru-RU" sz="2800" dirty="0"/>
              <a:t>Инструкция по работе </a:t>
            </a:r>
            <a:r>
              <a:rPr lang="ru-RU" altLang="ru-RU" sz="2800" dirty="0" smtClean="0"/>
              <a:t>с программными </a:t>
            </a:r>
            <a:r>
              <a:rPr lang="ru-RU" altLang="ru-RU" sz="2800" dirty="0"/>
              <a:t>средствами   	технологии </a:t>
            </a:r>
            <a:r>
              <a:rPr lang="en-US" altLang="ru-RU" sz="2800" dirty="0"/>
              <a:t>  </a:t>
            </a:r>
            <a:r>
              <a:rPr lang="ru-RU" altLang="ru-RU" sz="2800" dirty="0"/>
              <a:t>«Кассандра-Сибирь».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5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Блок-схема технологии “Кассандра-Сибирь”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45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88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A1BFF-291F-44F0-BC98-16CDB546A73C}" type="slidenum">
              <a:rPr lang="ru-RU" altLang="ru-RU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dirty="0" smtClean="0"/>
              <a:t>Объекты  прогноза: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97887" cy="4248150"/>
          </a:xfrm>
          <a:solidFill>
            <a:schemeClr val="bg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altLang="ru-RU" sz="2800" dirty="0" smtClean="0"/>
              <a:t>Приземная температура воздуха по Сибири, Казахстану и Монголии</a:t>
            </a:r>
          </a:p>
          <a:p>
            <a:pPr eaLnBrk="1" hangingPunct="1">
              <a:buFontTx/>
              <a:buNone/>
              <a:defRPr/>
            </a:pPr>
            <a:endParaRPr lang="ru-RU" altLang="ru-RU" sz="2800" dirty="0" smtClean="0"/>
          </a:p>
          <a:p>
            <a:pPr eaLnBrk="1" hangingPunct="1">
              <a:defRPr/>
            </a:pPr>
            <a:r>
              <a:rPr lang="ru-RU" altLang="ru-RU" sz="2800" dirty="0" smtClean="0"/>
              <a:t>Суммы атмосферных осадков по Сибири, Казахстану и Монголии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dirty="0" smtClean="0"/>
              <a:t>                                                           </a:t>
            </a:r>
          </a:p>
          <a:p>
            <a:pPr eaLnBrk="1" hangingPunct="1">
              <a:defRPr/>
            </a:pPr>
            <a:r>
              <a:rPr lang="ru-RU" altLang="ru-RU" sz="2800" dirty="0" smtClean="0"/>
              <a:t>Расходы и уровни рек  Оби и Енисея</a:t>
            </a:r>
          </a:p>
          <a:p>
            <a:pPr eaLnBrk="1" hangingPunct="1">
              <a:buFontTx/>
              <a:buNone/>
              <a:defRPr/>
            </a:pPr>
            <a:endParaRPr lang="ru-RU" altLang="ru-RU" sz="2800" dirty="0" smtClean="0"/>
          </a:p>
          <a:p>
            <a:pPr eaLnBrk="1" hangingPunct="1">
              <a:defRPr/>
            </a:pPr>
            <a:r>
              <a:rPr lang="ru-RU" altLang="ru-RU" sz="2800" dirty="0" smtClean="0"/>
              <a:t>Приток в Байкал, Новосибирское </a:t>
            </a:r>
            <a:r>
              <a:rPr lang="ru-RU" altLang="ru-RU" sz="2800" dirty="0" err="1" smtClean="0"/>
              <a:t>вдх</a:t>
            </a:r>
            <a:r>
              <a:rPr lang="ru-RU" altLang="ru-RU" sz="2800" dirty="0" smtClean="0"/>
              <a:t>, Чаны</a:t>
            </a:r>
          </a:p>
          <a:p>
            <a:pPr eaLnBrk="1" hangingPunct="1">
              <a:buFontTx/>
              <a:buNone/>
              <a:defRPr/>
            </a:pP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66277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9" decel="100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9" decel="100000"/>
                                        <p:tgtEl>
                                          <p:spTgt spid="204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9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Имя файла </a:t>
            </a:r>
            <a:br>
              <a:rPr lang="ru-RU" sz="3200" dirty="0" smtClean="0"/>
            </a:br>
            <a:r>
              <a:rPr lang="ru-RU" sz="2400" dirty="0" smtClean="0"/>
              <a:t>Новосибирск, температура, месячная</a:t>
            </a: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44000" cy="381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33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Содержимое файла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sz="1000" dirty="0"/>
              <a:t>15000  Файл - 551#0830.T_m                                                     </a:t>
            </a:r>
          </a:p>
          <a:p>
            <a:r>
              <a:rPr lang="ru-RU" sz="1000" dirty="0"/>
              <a:t>15001                                                                          </a:t>
            </a:r>
          </a:p>
          <a:p>
            <a:r>
              <a:rPr lang="ru-RU" sz="1000" dirty="0"/>
              <a:t>15002  Станция - </a:t>
            </a:r>
            <a:r>
              <a:rPr lang="ru-RU" sz="1000" dirty="0" err="1"/>
              <a:t>Новосиб_Огурцо</a:t>
            </a:r>
            <a:r>
              <a:rPr lang="ru-RU" sz="1000" dirty="0"/>
              <a:t>                                                </a:t>
            </a:r>
          </a:p>
          <a:p>
            <a:r>
              <a:rPr lang="ru-RU" sz="1000" dirty="0"/>
              <a:t>15003  Синоп. индекс - 29 634                                                  </a:t>
            </a:r>
          </a:p>
          <a:p>
            <a:r>
              <a:rPr lang="ru-RU" sz="1000" dirty="0"/>
              <a:t>15004  Широта - 55.02                                                          </a:t>
            </a:r>
          </a:p>
          <a:p>
            <a:r>
              <a:rPr lang="ru-RU" sz="1000" dirty="0"/>
              <a:t>15005  Долгота - 82.54                                                         </a:t>
            </a:r>
          </a:p>
          <a:p>
            <a:r>
              <a:rPr lang="ru-RU" sz="1000" dirty="0"/>
              <a:t>15006  Высота -    177                                                         </a:t>
            </a:r>
          </a:p>
          <a:p>
            <a:r>
              <a:rPr lang="ru-RU" sz="1000" dirty="0"/>
              <a:t>15007  Элемент - среднемесячная                                                </a:t>
            </a:r>
          </a:p>
          <a:p>
            <a:r>
              <a:rPr lang="ru-RU" sz="1000" dirty="0"/>
              <a:t>15008       температура воздуха                                                </a:t>
            </a:r>
          </a:p>
          <a:p>
            <a:r>
              <a:rPr lang="ru-RU" sz="1000" dirty="0"/>
              <a:t>15009  </a:t>
            </a:r>
            <a:r>
              <a:rPr lang="ru-RU" sz="1000" dirty="0" err="1"/>
              <a:t>Ед.измер</a:t>
            </a:r>
            <a:r>
              <a:rPr lang="ru-RU" sz="1000" dirty="0"/>
              <a:t>. - </a:t>
            </a:r>
            <a:r>
              <a:rPr lang="ru-RU" sz="1000" dirty="0" err="1"/>
              <a:t>град.Цельсия</a:t>
            </a:r>
            <a:r>
              <a:rPr lang="ru-RU" sz="1000" dirty="0"/>
              <a:t>                                                </a:t>
            </a:r>
          </a:p>
          <a:p>
            <a:r>
              <a:rPr lang="ru-RU" sz="1000" dirty="0"/>
              <a:t>15010  Масштаб. множитель -  10                                                </a:t>
            </a:r>
          </a:p>
          <a:p>
            <a:r>
              <a:rPr lang="ru-RU" sz="1000" dirty="0"/>
              <a:t>15011  Источник данных -                                                       </a:t>
            </a:r>
          </a:p>
          <a:p>
            <a:r>
              <a:rPr lang="ru-RU" sz="1000" dirty="0"/>
              <a:t>15012          РВЦ </a:t>
            </a:r>
            <a:r>
              <a:rPr lang="ru-RU" sz="1000" dirty="0" err="1"/>
              <a:t>ЗапСиб</a:t>
            </a:r>
            <a:r>
              <a:rPr lang="ru-RU" sz="1000" dirty="0"/>
              <a:t> УГМС                                                 </a:t>
            </a:r>
          </a:p>
          <a:p>
            <a:r>
              <a:rPr lang="ru-RU" sz="1000" dirty="0"/>
              <a:t>15013  Дата ввода - 23.03.06                                                   </a:t>
            </a:r>
          </a:p>
          <a:p>
            <a:r>
              <a:rPr lang="ru-RU" sz="1000" dirty="0"/>
              <a:t>16300      -1    -1    -1    -1    -1    -1    -1    -1    -1    -1    -1    -1</a:t>
            </a:r>
          </a:p>
          <a:p>
            <a:r>
              <a:rPr lang="ru-RU" sz="1000" dirty="0"/>
              <a:t>16301    -165  -148   -76    23   117   170   194   166   101    30   -69  -140</a:t>
            </a:r>
          </a:p>
          <a:p>
            <a:r>
              <a:rPr lang="ru-RU" sz="1000" dirty="0"/>
              <a:t>16302      46    38    33    24    21    20    13    10    11    15    37    39</a:t>
            </a:r>
          </a:p>
          <a:p>
            <a:r>
              <a:rPr lang="ru-RU" sz="1000" dirty="0"/>
              <a:t>16303    -307  -282  -170   -47    56   133   152   112    63   -39  -201  -273</a:t>
            </a:r>
          </a:p>
          <a:p>
            <a:r>
              <a:rPr lang="ru-RU" sz="1000" dirty="0"/>
              <a:t>16304     -71   -76   -19    86   161   217   232   198   138    63    -3   -60</a:t>
            </a:r>
          </a:p>
          <a:p>
            <a:r>
              <a:rPr lang="ru-RU" sz="1000" dirty="0"/>
              <a:t>16305    1981  1981  1981  1981  1981  1981  1981  1981  1981  1981  1981  1981</a:t>
            </a:r>
          </a:p>
          <a:p>
            <a:r>
              <a:rPr lang="ru-RU" sz="1000" dirty="0"/>
              <a:t>16306      30    30    30    30    30    30    30    30    30    30    30    30</a:t>
            </a:r>
          </a:p>
          <a:p>
            <a:r>
              <a:rPr lang="ru-RU" sz="1000" dirty="0"/>
              <a:t> 1900    -295  -179   -80   -20   136   199   209   181   115    34  -104  -131</a:t>
            </a:r>
          </a:p>
          <a:p>
            <a:r>
              <a:rPr lang="ru-RU" sz="1000" dirty="0"/>
              <a:t> 1901    -209  -140   -78    29   106   163   203   156    92   -20   -71  -186</a:t>
            </a:r>
          </a:p>
          <a:p>
            <a:r>
              <a:rPr lang="ru-RU" sz="1000" dirty="0"/>
              <a:t> 1902    -132  -158  -123   -31    83   150   194   160   107     7  -132  -208</a:t>
            </a:r>
          </a:p>
          <a:p>
            <a:r>
              <a:rPr lang="ru-RU" sz="1000" dirty="0"/>
              <a:t> 1903    -182   -90  -121   -19    88   136   166   143    89   -10   -96  -178</a:t>
            </a:r>
          </a:p>
          <a:p>
            <a:r>
              <a:rPr lang="ru-RU" sz="1000" dirty="0"/>
              <a:t> 1904    -172  -124  -120   -33   128   183   182   165    86    24   -56  -108</a:t>
            </a:r>
          </a:p>
          <a:p>
            <a:r>
              <a:rPr lang="ru-RU" sz="1000" dirty="0"/>
              <a:t> 1905    -168  -180  -168   -30    90   141   194   163    98    25   -74  -106</a:t>
            </a:r>
          </a:p>
          <a:p>
            <a:r>
              <a:rPr lang="ru-RU" sz="1000" dirty="0"/>
              <a:t> 1906    -219  -239   -58    39    79   169   157   188    98    15  -121  -128</a:t>
            </a:r>
          </a:p>
          <a:p>
            <a:r>
              <a:rPr lang="ru-RU" sz="1000" dirty="0"/>
              <a:t> 1907    -226  -180   -87     9   101   151   154   179   119     7  -150  -165</a:t>
            </a:r>
          </a:p>
          <a:p>
            <a:r>
              <a:rPr lang="ru-RU" sz="1000" dirty="0"/>
              <a:t> 1908    -196  -184  -145   -21   136   165   179   171   103     9  -106  -146</a:t>
            </a:r>
          </a:p>
          <a:p>
            <a:r>
              <a:rPr lang="ru-RU" sz="1000" dirty="0"/>
              <a:t> 1909    -209  -165  -163    26    96   176   204   168    83    -3   -56  -162</a:t>
            </a:r>
          </a:p>
          <a:p>
            <a:r>
              <a:rPr lang="ru-RU" sz="1000" dirty="0"/>
              <a:t> 1910    -192  -185  -133    -6   104   147   195   168    90    -5  -141  -148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87617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каталоги технологии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424290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692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530</Words>
  <Application>Microsoft Office PowerPoint</Application>
  <PresentationFormat>Экран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“КАССАНДРА-СИБИРЬ” – ТЕХНОЛОГИЯ ПОДГОТОВКИ ДОЛГОСРОЧНЫХ И КЛИМАТИЧЕСКИХ ПРОГНОЗОВ ГИДРОМЕТЕОЭЛЕМЕНТОВ     Н. Н. Завалишин,  Н. В. Пальчикова       </vt:lpstr>
      <vt:lpstr>  Назначение технологии  «Кассандра-Сибирь»  </vt:lpstr>
      <vt:lpstr>Основа технологии «Кассандра-Сибирь»</vt:lpstr>
      <vt:lpstr>Составные части технологии</vt:lpstr>
      <vt:lpstr> Блок-схема технологии “Кассандра-Сибирь”</vt:lpstr>
      <vt:lpstr>Объекты  прогноза:</vt:lpstr>
      <vt:lpstr>Имя файла  Новосибирск, температура, месячная</vt:lpstr>
      <vt:lpstr>Содержимое файла </vt:lpstr>
      <vt:lpstr>Основные каталоги технологии</vt:lpstr>
      <vt:lpstr>Алгоритмы расчёта прогнозов по  моделям сезонной заблаговременности:</vt:lpstr>
      <vt:lpstr>Пример заказа </vt:lpstr>
      <vt:lpstr>Пример  прогноза в виде таблицы</vt:lpstr>
      <vt:lpstr>Прогноз в виде карты:  Западная Сибирь, температура, октябрь, 2021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2021-10-14T04:21:57Z</dcterms:created>
  <dcterms:modified xsi:type="dcterms:W3CDTF">2021-10-20T12:56:49Z</dcterms:modified>
</cp:coreProperties>
</file>