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77" r:id="rId4"/>
    <p:sldId id="258" r:id="rId5"/>
    <p:sldId id="278" r:id="rId6"/>
    <p:sldId id="260" r:id="rId7"/>
    <p:sldId id="282" r:id="rId8"/>
    <p:sldId id="283" r:id="rId9"/>
    <p:sldId id="284" r:id="rId10"/>
    <p:sldId id="275" r:id="rId11"/>
    <p:sldId id="276" r:id="rId12"/>
    <p:sldId id="262" r:id="rId13"/>
    <p:sldId id="263" r:id="rId14"/>
    <p:sldId id="266" r:id="rId15"/>
    <p:sldId id="267" r:id="rId16"/>
    <p:sldId id="268" r:id="rId17"/>
    <p:sldId id="271" r:id="rId18"/>
    <p:sldId id="280" r:id="rId19"/>
    <p:sldId id="272" r:id="rId20"/>
    <p:sldId id="281"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65" d="100"/>
          <a:sy n="65" d="100"/>
        </p:scale>
        <p:origin x="7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ecology\Downloads\22\&#1057;&#1091;&#1090;%20&#1093;&#1086;&#1076;.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ecology\Downloads\22\&#1057;&#1091;&#1090;%20&#1093;&#1086;&#1076;.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36399446806568"/>
          <c:y val="8.3479027931425934E-2"/>
          <c:w val="0.82618865953338472"/>
          <c:h val="0.68749369138775007"/>
        </c:manualLayout>
      </c:layout>
      <c:lineChart>
        <c:grouping val="standard"/>
        <c:varyColors val="0"/>
        <c:ser>
          <c:idx val="0"/>
          <c:order val="0"/>
          <c:tx>
            <c:strRef>
              <c:f>Лист1!$C$6</c:f>
              <c:strCache>
                <c:ptCount val="1"/>
                <c:pt idx="0">
                  <c:v>будни</c:v>
                </c:pt>
              </c:strCache>
            </c:strRef>
          </c:tx>
          <c:spPr>
            <a:ln w="28575" cap="rnd">
              <a:solidFill>
                <a:srgbClr val="0000FF"/>
              </a:solidFill>
              <a:round/>
            </a:ln>
            <a:effectLst/>
          </c:spPr>
          <c:marker>
            <c:symbol val="none"/>
          </c:marker>
          <c:cat>
            <c:numRef>
              <c:f>Лист1!$D$1:$AA$1</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Лист1!$D$6:$AA$6</c:f>
              <c:numCache>
                <c:formatCode>General</c:formatCode>
                <c:ptCount val="24"/>
                <c:pt idx="0">
                  <c:v>0.19</c:v>
                </c:pt>
                <c:pt idx="1">
                  <c:v>9.0000000000000024E-2</c:v>
                </c:pt>
                <c:pt idx="2">
                  <c:v>6.0000000000000032E-2</c:v>
                </c:pt>
                <c:pt idx="3">
                  <c:v>0.05</c:v>
                </c:pt>
                <c:pt idx="4">
                  <c:v>9.0000000000000024E-2</c:v>
                </c:pt>
                <c:pt idx="5">
                  <c:v>0.22</c:v>
                </c:pt>
                <c:pt idx="6">
                  <c:v>0.86000000000000065</c:v>
                </c:pt>
                <c:pt idx="7">
                  <c:v>1.84</c:v>
                </c:pt>
                <c:pt idx="8">
                  <c:v>1.86</c:v>
                </c:pt>
                <c:pt idx="9">
                  <c:v>1.41</c:v>
                </c:pt>
                <c:pt idx="10">
                  <c:v>1.24</c:v>
                </c:pt>
                <c:pt idx="11">
                  <c:v>1.2</c:v>
                </c:pt>
                <c:pt idx="12">
                  <c:v>1.32</c:v>
                </c:pt>
                <c:pt idx="13">
                  <c:v>1.44</c:v>
                </c:pt>
                <c:pt idx="14">
                  <c:v>1.45</c:v>
                </c:pt>
                <c:pt idx="15">
                  <c:v>1.59</c:v>
                </c:pt>
                <c:pt idx="16">
                  <c:v>2.0299999999999998</c:v>
                </c:pt>
                <c:pt idx="17">
                  <c:v>2.08</c:v>
                </c:pt>
                <c:pt idx="18">
                  <c:v>1.51</c:v>
                </c:pt>
                <c:pt idx="19">
                  <c:v>1.06</c:v>
                </c:pt>
                <c:pt idx="20">
                  <c:v>0.74000000000000166</c:v>
                </c:pt>
                <c:pt idx="21">
                  <c:v>0.62000000000000166</c:v>
                </c:pt>
                <c:pt idx="22">
                  <c:v>0.61000000000000065</c:v>
                </c:pt>
                <c:pt idx="23">
                  <c:v>0.44</c:v>
                </c:pt>
              </c:numCache>
            </c:numRef>
          </c:val>
          <c:smooth val="0"/>
          <c:extLst>
            <c:ext xmlns:c16="http://schemas.microsoft.com/office/drawing/2014/chart" uri="{C3380CC4-5D6E-409C-BE32-E72D297353CC}">
              <c16:uniqueId val="{00000000-C90F-4069-B298-668A80ECE492}"/>
            </c:ext>
          </c:extLst>
        </c:ser>
        <c:ser>
          <c:idx val="1"/>
          <c:order val="1"/>
          <c:tx>
            <c:strRef>
              <c:f>Лист1!$C$7</c:f>
              <c:strCache>
                <c:ptCount val="1"/>
                <c:pt idx="0">
                  <c:v>суббота</c:v>
                </c:pt>
              </c:strCache>
            </c:strRef>
          </c:tx>
          <c:spPr>
            <a:ln w="28575" cap="rnd">
              <a:solidFill>
                <a:srgbClr val="FF0000"/>
              </a:solidFill>
              <a:round/>
            </a:ln>
            <a:effectLst/>
          </c:spPr>
          <c:marker>
            <c:symbol val="none"/>
          </c:marker>
          <c:cat>
            <c:numRef>
              <c:f>Лист1!$D$1:$AA$1</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Лист1!$D$7:$AA$7</c:f>
              <c:numCache>
                <c:formatCode>General</c:formatCode>
                <c:ptCount val="24"/>
                <c:pt idx="0">
                  <c:v>0.59723499999999785</c:v>
                </c:pt>
                <c:pt idx="1">
                  <c:v>0.5529950000000019</c:v>
                </c:pt>
                <c:pt idx="2">
                  <c:v>0.49769600000000008</c:v>
                </c:pt>
                <c:pt idx="3">
                  <c:v>0.50875599999999999</c:v>
                </c:pt>
                <c:pt idx="4">
                  <c:v>0.57511500000000004</c:v>
                </c:pt>
                <c:pt idx="5">
                  <c:v>0.74101399999999951</c:v>
                </c:pt>
                <c:pt idx="6">
                  <c:v>0.91797200000000001</c:v>
                </c:pt>
                <c:pt idx="7">
                  <c:v>1.1502300000000001</c:v>
                </c:pt>
                <c:pt idx="8">
                  <c:v>1.3271899999999999</c:v>
                </c:pt>
                <c:pt idx="9">
                  <c:v>1.4267299999999954</c:v>
                </c:pt>
                <c:pt idx="10">
                  <c:v>1.4599099999999954</c:v>
                </c:pt>
                <c:pt idx="11">
                  <c:v>1.4377899999999963</c:v>
                </c:pt>
                <c:pt idx="12">
                  <c:v>1.3935500000000001</c:v>
                </c:pt>
                <c:pt idx="13">
                  <c:v>1.3714299999999966</c:v>
                </c:pt>
                <c:pt idx="14">
                  <c:v>1.3603700000000001</c:v>
                </c:pt>
                <c:pt idx="15">
                  <c:v>1.2940100000000001</c:v>
                </c:pt>
                <c:pt idx="16">
                  <c:v>1.2497699999999954</c:v>
                </c:pt>
                <c:pt idx="17">
                  <c:v>1.1944699999999999</c:v>
                </c:pt>
                <c:pt idx="18">
                  <c:v>1.09493</c:v>
                </c:pt>
                <c:pt idx="19">
                  <c:v>0.97327200000000003</c:v>
                </c:pt>
                <c:pt idx="20">
                  <c:v>0.82949300000000004</c:v>
                </c:pt>
                <c:pt idx="21">
                  <c:v>0.72995399999999999</c:v>
                </c:pt>
                <c:pt idx="22">
                  <c:v>0.68571400000000005</c:v>
                </c:pt>
                <c:pt idx="23">
                  <c:v>0.6304149999999995</c:v>
                </c:pt>
              </c:numCache>
            </c:numRef>
          </c:val>
          <c:smooth val="0"/>
          <c:extLst>
            <c:ext xmlns:c16="http://schemas.microsoft.com/office/drawing/2014/chart" uri="{C3380CC4-5D6E-409C-BE32-E72D297353CC}">
              <c16:uniqueId val="{00000001-C90F-4069-B298-668A80ECE492}"/>
            </c:ext>
          </c:extLst>
        </c:ser>
        <c:ser>
          <c:idx val="2"/>
          <c:order val="2"/>
          <c:tx>
            <c:strRef>
              <c:f>Лист1!$C$8</c:f>
              <c:strCache>
                <c:ptCount val="1"/>
                <c:pt idx="0">
                  <c:v>воскресенье</c:v>
                </c:pt>
              </c:strCache>
            </c:strRef>
          </c:tx>
          <c:spPr>
            <a:ln w="28575" cap="rnd">
              <a:solidFill>
                <a:srgbClr val="FFC000"/>
              </a:solidFill>
              <a:round/>
            </a:ln>
            <a:effectLst/>
          </c:spPr>
          <c:marker>
            <c:symbol val="none"/>
          </c:marker>
          <c:cat>
            <c:numRef>
              <c:f>Лист1!$D$1:$AA$1</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Лист1!$D$8:$AA$8</c:f>
              <c:numCache>
                <c:formatCode>General</c:formatCode>
                <c:ptCount val="24"/>
                <c:pt idx="0">
                  <c:v>0.61338300000000001</c:v>
                </c:pt>
                <c:pt idx="1">
                  <c:v>0.55762100000000214</c:v>
                </c:pt>
                <c:pt idx="2">
                  <c:v>0.49070600000000031</c:v>
                </c:pt>
                <c:pt idx="3">
                  <c:v>0.46840100000000001</c:v>
                </c:pt>
                <c:pt idx="4">
                  <c:v>0.47955400000000031</c:v>
                </c:pt>
                <c:pt idx="5">
                  <c:v>0.56877299999999997</c:v>
                </c:pt>
                <c:pt idx="6">
                  <c:v>0.66914500000000321</c:v>
                </c:pt>
                <c:pt idx="7">
                  <c:v>0.81412600000000002</c:v>
                </c:pt>
                <c:pt idx="8">
                  <c:v>0.97026000000000001</c:v>
                </c:pt>
                <c:pt idx="9">
                  <c:v>1.12639</c:v>
                </c:pt>
                <c:pt idx="10">
                  <c:v>1.2267699999999964</c:v>
                </c:pt>
                <c:pt idx="11">
                  <c:v>1.27138</c:v>
                </c:pt>
                <c:pt idx="12">
                  <c:v>1.2936799999999966</c:v>
                </c:pt>
                <c:pt idx="13">
                  <c:v>1.3829</c:v>
                </c:pt>
                <c:pt idx="14">
                  <c:v>1.4609699999999961</c:v>
                </c:pt>
                <c:pt idx="15">
                  <c:v>1.4721199999999999</c:v>
                </c:pt>
                <c:pt idx="16">
                  <c:v>1.4609699999999961</c:v>
                </c:pt>
                <c:pt idx="17">
                  <c:v>1.4609699999999961</c:v>
                </c:pt>
                <c:pt idx="18">
                  <c:v>1.3829</c:v>
                </c:pt>
                <c:pt idx="19">
                  <c:v>1.2379199999999964</c:v>
                </c:pt>
                <c:pt idx="20">
                  <c:v>1.08178</c:v>
                </c:pt>
                <c:pt idx="21">
                  <c:v>0.93680300000000005</c:v>
                </c:pt>
                <c:pt idx="22">
                  <c:v>0.847584</c:v>
                </c:pt>
                <c:pt idx="23">
                  <c:v>0.72490699999999997</c:v>
                </c:pt>
              </c:numCache>
            </c:numRef>
          </c:val>
          <c:smooth val="0"/>
          <c:extLst>
            <c:ext xmlns:c16="http://schemas.microsoft.com/office/drawing/2014/chart" uri="{C3380CC4-5D6E-409C-BE32-E72D297353CC}">
              <c16:uniqueId val="{00000002-C90F-4069-B298-668A80ECE492}"/>
            </c:ext>
          </c:extLst>
        </c:ser>
        <c:dLbls>
          <c:showLegendKey val="0"/>
          <c:showVal val="0"/>
          <c:showCatName val="0"/>
          <c:showSerName val="0"/>
          <c:showPercent val="0"/>
          <c:showBubbleSize val="0"/>
        </c:dLbls>
        <c:smooth val="0"/>
        <c:axId val="410133296"/>
        <c:axId val="410133856"/>
      </c:lineChart>
      <c:catAx>
        <c:axId val="410133296"/>
        <c:scaling>
          <c:orientation val="minMax"/>
        </c:scaling>
        <c:delete val="0"/>
        <c:axPos val="b"/>
        <c:title>
          <c:tx>
            <c:rich>
              <a:bodyPr/>
              <a:lstStyle/>
              <a:p>
                <a:pPr>
                  <a:defRPr/>
                </a:pPr>
                <a:r>
                  <a:rPr lang="en-US" dirty="0"/>
                  <a:t>hour</a:t>
                </a:r>
                <a:endParaRPr lang="ru-RU" dirty="0"/>
              </a:p>
            </c:rich>
          </c:tx>
          <c:layout>
            <c:manualLayout>
              <c:xMode val="edge"/>
              <c:yMode val="edge"/>
              <c:x val="0.89369967416389939"/>
              <c:y val="0.7051057460792608"/>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b="1"/>
            </a:pPr>
            <a:endParaRPr lang="ru-RU"/>
          </a:p>
        </c:txPr>
        <c:crossAx val="410133856"/>
        <c:crosses val="autoZero"/>
        <c:auto val="1"/>
        <c:lblAlgn val="ctr"/>
        <c:lblOffset val="100"/>
        <c:tickLblSkip val="2"/>
        <c:tickMarkSkip val="2"/>
        <c:noMultiLvlLbl val="0"/>
      </c:catAx>
      <c:valAx>
        <c:axId val="410133856"/>
        <c:scaling>
          <c:orientation val="minMax"/>
        </c:scaling>
        <c:delete val="0"/>
        <c:axPos val="l"/>
        <c:majorGridlines>
          <c:spPr>
            <a:ln w="9525" cap="flat" cmpd="sng" algn="ctr">
              <a:solidFill>
                <a:srgbClr val="E7E6E6">
                  <a:lumMod val="75000"/>
                </a:srgbClr>
              </a:solidFill>
              <a:round/>
            </a:ln>
            <a:effectLst/>
          </c:spPr>
        </c:majorGridlines>
        <c:title>
          <c:tx>
            <c:rich>
              <a:bodyPr rot="-5400000" vert="horz"/>
              <a:lstStyle/>
              <a:p>
                <a:pPr>
                  <a:defRPr sz="1600" b="0"/>
                </a:pPr>
                <a:r>
                  <a:rPr lang="en-US" sz="1600" b="0"/>
                  <a:t>K_CHIMERE</a:t>
                </a:r>
                <a:endParaRPr lang="ru-RU" sz="1600" b="0"/>
              </a:p>
            </c:rich>
          </c:tx>
          <c:layout>
            <c:manualLayout>
              <c:xMode val="edge"/>
              <c:yMode val="edge"/>
              <c:x val="5.8400448720418935E-3"/>
              <c:y val="0.20203755522295247"/>
            </c:manualLayout>
          </c:layout>
          <c:overlay val="0"/>
        </c:title>
        <c:numFmt formatCode="General" sourceLinked="1"/>
        <c:majorTickMark val="none"/>
        <c:minorTickMark val="none"/>
        <c:tickLblPos val="nextTo"/>
        <c:spPr>
          <a:noFill/>
          <a:ln>
            <a:noFill/>
          </a:ln>
          <a:effectLst/>
        </c:spPr>
        <c:txPr>
          <a:bodyPr rot="-60000000" vert="horz"/>
          <a:lstStyle/>
          <a:p>
            <a:pPr>
              <a:defRPr sz="1600" b="1"/>
            </a:pPr>
            <a:endParaRPr lang="ru-RU"/>
          </a:p>
        </c:txPr>
        <c:crossAx val="410133296"/>
        <c:crosses val="autoZero"/>
        <c:crossBetween val="between"/>
      </c:valAx>
      <c:spPr>
        <a:noFill/>
        <a:ln>
          <a:noFill/>
        </a:ln>
        <a:effectLst/>
      </c:spPr>
    </c:plotArea>
    <c:legend>
      <c:legendPos val="b"/>
      <c:layout>
        <c:manualLayout>
          <c:xMode val="edge"/>
          <c:yMode val="edge"/>
          <c:x val="1.0973072810343152E-2"/>
          <c:y val="0.87299209319147431"/>
          <c:w val="0.98675401300775412"/>
          <c:h val="0.10844912980918707"/>
        </c:manualLayout>
      </c:layout>
      <c:overlay val="0"/>
      <c:spPr>
        <a:noFill/>
        <a:ln>
          <a:noFill/>
        </a:ln>
        <a:effectLst/>
      </c:spPr>
      <c:txPr>
        <a:bodyPr rot="0" vert="horz"/>
        <a:lstStyle/>
        <a:p>
          <a:pPr>
            <a:defRPr sz="1400" b="0"/>
          </a:pPr>
          <a:endParaRPr lang="ru-RU"/>
        </a:p>
      </c:txPr>
    </c:legend>
    <c:plotVisOnly val="1"/>
    <c:dispBlanksAs val="gap"/>
    <c:showDLblsOverMax val="0"/>
  </c:chart>
  <c:spPr>
    <a:solidFill>
      <a:schemeClr val="bg1"/>
    </a:solidFill>
    <a:ln w="9525" cap="flat" cmpd="sng" algn="ctr">
      <a:noFill/>
      <a:round/>
    </a:ln>
    <a:effectLst/>
  </c:spPr>
  <c:txPr>
    <a:bodyPr/>
    <a:lstStyle/>
    <a:p>
      <a:pPr>
        <a:defRPr sz="1200" b="1"/>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73415823022181"/>
          <c:y val="5.5398611983318524E-2"/>
          <c:w val="0.76483976736950821"/>
          <c:h val="0.69312658003639116"/>
        </c:manualLayout>
      </c:layout>
      <c:lineChart>
        <c:grouping val="standard"/>
        <c:varyColors val="0"/>
        <c:ser>
          <c:idx val="2"/>
          <c:order val="1"/>
          <c:tx>
            <c:strRef>
              <c:f>Лист1!$X$33</c:f>
              <c:strCache>
                <c:ptCount val="1"/>
                <c:pt idx="0">
                  <c:v>K_Яндекс</c:v>
                </c:pt>
              </c:strCache>
            </c:strRef>
          </c:tx>
          <c:spPr>
            <a:ln w="28575" cap="rnd">
              <a:solidFill>
                <a:schemeClr val="tx1"/>
              </a:solidFill>
              <a:round/>
            </a:ln>
            <a:effectLst/>
          </c:spPr>
          <c:marker>
            <c:symbol val="none"/>
          </c:marker>
          <c:val>
            <c:numRef>
              <c:f>Лист1!$X$34:$X$57</c:f>
              <c:numCache>
                <c:formatCode>General</c:formatCode>
                <c:ptCount val="24"/>
                <c:pt idx="0">
                  <c:v>1</c:v>
                </c:pt>
                <c:pt idx="1">
                  <c:v>0.5</c:v>
                </c:pt>
                <c:pt idx="2">
                  <c:v>0.4</c:v>
                </c:pt>
                <c:pt idx="3">
                  <c:v>0.30000000000000032</c:v>
                </c:pt>
                <c:pt idx="4">
                  <c:v>0.4</c:v>
                </c:pt>
                <c:pt idx="5">
                  <c:v>0.5</c:v>
                </c:pt>
                <c:pt idx="6">
                  <c:v>2</c:v>
                </c:pt>
                <c:pt idx="7">
                  <c:v>4.8</c:v>
                </c:pt>
                <c:pt idx="8">
                  <c:v>6.5</c:v>
                </c:pt>
                <c:pt idx="9">
                  <c:v>5.8</c:v>
                </c:pt>
                <c:pt idx="10">
                  <c:v>5.2</c:v>
                </c:pt>
                <c:pt idx="11">
                  <c:v>5</c:v>
                </c:pt>
                <c:pt idx="12">
                  <c:v>5</c:v>
                </c:pt>
                <c:pt idx="13">
                  <c:v>4.9000000000000004</c:v>
                </c:pt>
                <c:pt idx="14">
                  <c:v>5.0999999999999996</c:v>
                </c:pt>
                <c:pt idx="15">
                  <c:v>5.0999999999999996</c:v>
                </c:pt>
                <c:pt idx="16">
                  <c:v>5.4</c:v>
                </c:pt>
                <c:pt idx="17">
                  <c:v>6.5</c:v>
                </c:pt>
                <c:pt idx="18">
                  <c:v>7.2</c:v>
                </c:pt>
                <c:pt idx="19">
                  <c:v>6.4</c:v>
                </c:pt>
                <c:pt idx="20">
                  <c:v>4.5</c:v>
                </c:pt>
                <c:pt idx="21">
                  <c:v>3.5</c:v>
                </c:pt>
                <c:pt idx="22">
                  <c:v>2.5</c:v>
                </c:pt>
                <c:pt idx="23">
                  <c:v>1</c:v>
                </c:pt>
              </c:numCache>
            </c:numRef>
          </c:val>
          <c:smooth val="0"/>
          <c:extLst>
            <c:ext xmlns:c16="http://schemas.microsoft.com/office/drawing/2014/chart" uri="{C3380CC4-5D6E-409C-BE32-E72D297353CC}">
              <c16:uniqueId val="{00000002-9134-42A3-9078-B9F51B4DE03D}"/>
            </c:ext>
          </c:extLst>
        </c:ser>
        <c:dLbls>
          <c:showLegendKey val="0"/>
          <c:showVal val="0"/>
          <c:showCatName val="0"/>
          <c:showSerName val="0"/>
          <c:showPercent val="0"/>
          <c:showBubbleSize val="0"/>
        </c:dLbls>
        <c:marker val="1"/>
        <c:smooth val="0"/>
        <c:axId val="411075520"/>
        <c:axId val="411076080"/>
      </c:lineChart>
      <c:lineChart>
        <c:grouping val="standard"/>
        <c:varyColors val="0"/>
        <c:ser>
          <c:idx val="1"/>
          <c:order val="0"/>
          <c:tx>
            <c:strRef>
              <c:f>Лист1!$W$33</c:f>
              <c:strCache>
                <c:ptCount val="1"/>
                <c:pt idx="0">
                  <c:v>K_CHIMERE</c:v>
                </c:pt>
              </c:strCache>
            </c:strRef>
          </c:tx>
          <c:spPr>
            <a:ln w="28575" cap="rnd">
              <a:solidFill>
                <a:srgbClr val="FF0000"/>
              </a:solidFill>
              <a:prstDash val="sysDash"/>
              <a:round/>
            </a:ln>
            <a:effectLst/>
          </c:spPr>
          <c:marker>
            <c:symbol val="none"/>
          </c:marker>
          <c:val>
            <c:numRef>
              <c:f>Лист1!$W$34:$W$57</c:f>
              <c:numCache>
                <c:formatCode>General</c:formatCode>
                <c:ptCount val="24"/>
                <c:pt idx="0">
                  <c:v>0.19</c:v>
                </c:pt>
                <c:pt idx="1">
                  <c:v>9.0000000000000024E-2</c:v>
                </c:pt>
                <c:pt idx="2">
                  <c:v>6.0000000000000032E-2</c:v>
                </c:pt>
                <c:pt idx="3">
                  <c:v>0.05</c:v>
                </c:pt>
                <c:pt idx="4">
                  <c:v>9.0000000000000024E-2</c:v>
                </c:pt>
                <c:pt idx="5">
                  <c:v>0.22</c:v>
                </c:pt>
                <c:pt idx="6">
                  <c:v>0.86000000000000065</c:v>
                </c:pt>
                <c:pt idx="7">
                  <c:v>1.84</c:v>
                </c:pt>
                <c:pt idx="8">
                  <c:v>1.86</c:v>
                </c:pt>
                <c:pt idx="9">
                  <c:v>1.41</c:v>
                </c:pt>
                <c:pt idx="10">
                  <c:v>1.24</c:v>
                </c:pt>
                <c:pt idx="11">
                  <c:v>1.2</c:v>
                </c:pt>
                <c:pt idx="12">
                  <c:v>1.32</c:v>
                </c:pt>
                <c:pt idx="13">
                  <c:v>1.44</c:v>
                </c:pt>
                <c:pt idx="14">
                  <c:v>1.45</c:v>
                </c:pt>
                <c:pt idx="15">
                  <c:v>1.59</c:v>
                </c:pt>
                <c:pt idx="16">
                  <c:v>2.0299999999999998</c:v>
                </c:pt>
                <c:pt idx="17">
                  <c:v>2.08</c:v>
                </c:pt>
                <c:pt idx="18">
                  <c:v>1.51</c:v>
                </c:pt>
                <c:pt idx="19">
                  <c:v>1.06</c:v>
                </c:pt>
                <c:pt idx="20">
                  <c:v>0.74000000000000166</c:v>
                </c:pt>
                <c:pt idx="21">
                  <c:v>0.62000000000000166</c:v>
                </c:pt>
                <c:pt idx="22">
                  <c:v>0.61000000000000065</c:v>
                </c:pt>
                <c:pt idx="23">
                  <c:v>0.44</c:v>
                </c:pt>
              </c:numCache>
            </c:numRef>
          </c:val>
          <c:smooth val="0"/>
          <c:extLst>
            <c:ext xmlns:c16="http://schemas.microsoft.com/office/drawing/2014/chart" uri="{C3380CC4-5D6E-409C-BE32-E72D297353CC}">
              <c16:uniqueId val="{00000001-9134-42A3-9078-B9F51B4DE03D}"/>
            </c:ext>
          </c:extLst>
        </c:ser>
        <c:ser>
          <c:idx val="0"/>
          <c:order val="2"/>
          <c:tx>
            <c:strRef>
              <c:f>Лист1!$AA$33</c:f>
              <c:strCache>
                <c:ptCount val="1"/>
                <c:pt idx="0">
                  <c:v>K_коррекция</c:v>
                </c:pt>
              </c:strCache>
            </c:strRef>
          </c:tx>
          <c:spPr>
            <a:ln w="28575" cap="rnd">
              <a:solidFill>
                <a:srgbClr val="FF00FF"/>
              </a:solidFill>
              <a:round/>
            </a:ln>
            <a:effectLst/>
          </c:spPr>
          <c:marker>
            <c:symbol val="none"/>
          </c:marker>
          <c:val>
            <c:numRef>
              <c:f>Лист1!$AA$34:$AA$57</c:f>
              <c:numCache>
                <c:formatCode>0.00</c:formatCode>
                <c:ptCount val="24"/>
                <c:pt idx="0">
                  <c:v>0.26815642458100553</c:v>
                </c:pt>
                <c:pt idx="1">
                  <c:v>0.13407821229050268</c:v>
                </c:pt>
                <c:pt idx="2">
                  <c:v>0.10726256983240223</c:v>
                </c:pt>
                <c:pt idx="3">
                  <c:v>8.0446927374301674E-2</c:v>
                </c:pt>
                <c:pt idx="4">
                  <c:v>0.10726256983240223</c:v>
                </c:pt>
                <c:pt idx="5">
                  <c:v>0.13407821229050268</c:v>
                </c:pt>
                <c:pt idx="6">
                  <c:v>0.53631284916200839</c:v>
                </c:pt>
                <c:pt idx="7">
                  <c:v>1.2871508379888281</c:v>
                </c:pt>
                <c:pt idx="8">
                  <c:v>1.7430167597765363</c:v>
                </c:pt>
                <c:pt idx="9">
                  <c:v>1.5553072625698319</c:v>
                </c:pt>
                <c:pt idx="10">
                  <c:v>1.3944134078212331</c:v>
                </c:pt>
                <c:pt idx="11">
                  <c:v>1.3407821229050327</c:v>
                </c:pt>
                <c:pt idx="12">
                  <c:v>1.3407821229050327</c:v>
                </c:pt>
                <c:pt idx="13">
                  <c:v>1.3139664804469278</c:v>
                </c:pt>
                <c:pt idx="14">
                  <c:v>1.3675977653631282</c:v>
                </c:pt>
                <c:pt idx="15">
                  <c:v>1.3675977653631282</c:v>
                </c:pt>
                <c:pt idx="16">
                  <c:v>1.4480446927374242</c:v>
                </c:pt>
                <c:pt idx="17">
                  <c:v>1.7430167597765363</c:v>
                </c:pt>
                <c:pt idx="18">
                  <c:v>1.9307262569832404</c:v>
                </c:pt>
                <c:pt idx="19">
                  <c:v>1.7162011173184324</c:v>
                </c:pt>
                <c:pt idx="20">
                  <c:v>1.2067039106145252</c:v>
                </c:pt>
                <c:pt idx="21">
                  <c:v>0.93854748603352145</c:v>
                </c:pt>
                <c:pt idx="22">
                  <c:v>0.67039106145251603</c:v>
                </c:pt>
                <c:pt idx="23">
                  <c:v>0.26815642458100553</c:v>
                </c:pt>
              </c:numCache>
            </c:numRef>
          </c:val>
          <c:smooth val="0"/>
          <c:extLst>
            <c:ext xmlns:c16="http://schemas.microsoft.com/office/drawing/2014/chart" uri="{C3380CC4-5D6E-409C-BE32-E72D297353CC}">
              <c16:uniqueId val="{00000003-9134-42A3-9078-B9F51B4DE03D}"/>
            </c:ext>
          </c:extLst>
        </c:ser>
        <c:dLbls>
          <c:showLegendKey val="0"/>
          <c:showVal val="0"/>
          <c:showCatName val="0"/>
          <c:showSerName val="0"/>
          <c:showPercent val="0"/>
          <c:showBubbleSize val="0"/>
        </c:dLbls>
        <c:marker val="1"/>
        <c:smooth val="0"/>
        <c:axId val="411077200"/>
        <c:axId val="411076640"/>
      </c:lineChart>
      <c:catAx>
        <c:axId val="411075520"/>
        <c:scaling>
          <c:orientation val="minMax"/>
        </c:scaling>
        <c:delete val="0"/>
        <c:axPos val="b"/>
        <c:title>
          <c:tx>
            <c:rich>
              <a:bodyPr/>
              <a:lstStyle/>
              <a:p>
                <a:pPr>
                  <a:defRPr/>
                </a:pPr>
                <a:r>
                  <a:rPr lang="en-US" dirty="0"/>
                  <a:t>hour</a:t>
                </a:r>
                <a:endParaRPr lang="ru-RU" dirty="0"/>
              </a:p>
            </c:rich>
          </c:tx>
          <c:layout>
            <c:manualLayout>
              <c:xMode val="edge"/>
              <c:yMode val="edge"/>
              <c:x val="0.85686725370191008"/>
              <c:y val="0.78773178225284979"/>
            </c:manualLayout>
          </c:layout>
          <c:overlay val="0"/>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411076080"/>
        <c:crosses val="autoZero"/>
        <c:auto val="1"/>
        <c:lblAlgn val="ctr"/>
        <c:lblOffset val="100"/>
        <c:tickLblSkip val="2"/>
        <c:noMultiLvlLbl val="0"/>
      </c:catAx>
      <c:valAx>
        <c:axId val="411076080"/>
        <c:scaling>
          <c:orientation val="minMax"/>
        </c:scaling>
        <c:delete val="0"/>
        <c:axPos val="l"/>
        <c:majorGridlines>
          <c:spPr>
            <a:ln w="9525" cap="flat" cmpd="sng" algn="ctr">
              <a:solidFill>
                <a:srgbClr val="E7E6E6">
                  <a:lumMod val="75000"/>
                </a:srgbClr>
              </a:solidFill>
              <a:round/>
            </a:ln>
            <a:effectLst/>
          </c:spPr>
        </c:majorGridlines>
        <c:title>
          <c:tx>
            <c:rich>
              <a:bodyPr rot="-5400000" vert="horz"/>
              <a:lstStyle/>
              <a:p>
                <a:pPr>
                  <a:defRPr sz="1600" b="0"/>
                </a:pPr>
                <a:r>
                  <a:rPr lang="en-US" sz="1600" b="0" dirty="0" err="1"/>
                  <a:t>K_Yandex</a:t>
                </a:r>
                <a:endParaRPr lang="ru-RU" sz="1600" b="0" dirty="0"/>
              </a:p>
            </c:rich>
          </c:tx>
          <c:layout>
            <c:manualLayout>
              <c:xMode val="edge"/>
              <c:yMode val="edge"/>
              <c:x val="5.275151543180547E-3"/>
              <c:y val="0.30590142853489621"/>
            </c:manualLayout>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411075520"/>
        <c:crosses val="autoZero"/>
        <c:crossBetween val="between"/>
      </c:valAx>
      <c:valAx>
        <c:axId val="411076640"/>
        <c:scaling>
          <c:orientation val="minMax"/>
        </c:scaling>
        <c:delete val="0"/>
        <c:axPos val="r"/>
        <c:title>
          <c:tx>
            <c:rich>
              <a:bodyPr rot="-5400000" vert="horz"/>
              <a:lstStyle/>
              <a:p>
                <a:pPr>
                  <a:defRPr sz="1600" b="0"/>
                </a:pPr>
                <a:r>
                  <a:rPr lang="en-US" sz="1600" b="0"/>
                  <a:t>K_CHIMERE</a:t>
                </a:r>
              </a:p>
            </c:rich>
          </c:tx>
          <c:layout>
            <c:manualLayout>
              <c:xMode val="edge"/>
              <c:yMode val="edge"/>
              <c:x val="0.94790227817897421"/>
              <c:y val="0.27780412839400331"/>
            </c:manualLayout>
          </c:layout>
          <c:overlay val="0"/>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ru-RU"/>
          </a:p>
        </c:txPr>
        <c:crossAx val="411077200"/>
        <c:crosses val="max"/>
        <c:crossBetween val="between"/>
      </c:valAx>
      <c:catAx>
        <c:axId val="411077200"/>
        <c:scaling>
          <c:orientation val="minMax"/>
        </c:scaling>
        <c:delete val="1"/>
        <c:axPos val="b"/>
        <c:majorTickMark val="out"/>
        <c:minorTickMark val="none"/>
        <c:tickLblPos val="none"/>
        <c:crossAx val="4110766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sz="1400" b="1"/>
      </a:pPr>
      <a:endParaRPr lang="ru-RU"/>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62DF0-9F5F-4AD8-BE3D-EAFC7D204C49}"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ru-RU"/>
        </a:p>
      </dgm:t>
    </dgm:pt>
    <dgm:pt modelId="{732A0601-EF07-4F4E-8098-C878CC617D51}">
      <dgm:prSet phldrT="[Текст]"/>
      <dgm:spPr/>
      <dgm:t>
        <a:bodyPr/>
        <a:lstStyle/>
        <a:p>
          <a:r>
            <a:rPr lang="ru-RU" dirty="0" err="1" smtClean="0"/>
            <a:t>Метео</a:t>
          </a:r>
          <a:endParaRPr lang="ru-RU" dirty="0"/>
        </a:p>
      </dgm:t>
    </dgm:pt>
    <dgm:pt modelId="{7083BEBF-97CA-40C0-8DB8-82B60896F780}" type="parTrans" cxnId="{93CDA020-ED13-4FC6-9BAA-33EF210B5BB0}">
      <dgm:prSet/>
      <dgm:spPr/>
      <dgm:t>
        <a:bodyPr/>
        <a:lstStyle/>
        <a:p>
          <a:endParaRPr lang="ru-RU"/>
        </a:p>
      </dgm:t>
    </dgm:pt>
    <dgm:pt modelId="{412C21EE-5902-4A84-8F23-C58BABDAA353}" type="sibTrans" cxnId="{93CDA020-ED13-4FC6-9BAA-33EF210B5BB0}">
      <dgm:prSet/>
      <dgm:spPr/>
      <dgm:t>
        <a:bodyPr/>
        <a:lstStyle/>
        <a:p>
          <a:endParaRPr lang="ru-RU"/>
        </a:p>
      </dgm:t>
    </dgm:pt>
    <dgm:pt modelId="{CF9994BE-3C91-4C71-8D73-75D92F0749EB}">
      <dgm:prSet phldrT="[Текст]"/>
      <dgm:spPr>
        <a:solidFill>
          <a:schemeClr val="accent6">
            <a:lumMod val="40000"/>
            <a:lumOff val="60000"/>
          </a:schemeClr>
        </a:solidFill>
        <a:ln>
          <a:solidFill>
            <a:srgbClr val="00B050"/>
          </a:solidFill>
        </a:ln>
      </dgm:spPr>
      <dgm:t>
        <a:bodyPr/>
        <a:lstStyle/>
        <a:p>
          <a:r>
            <a:rPr lang="ru-RU" dirty="0" smtClean="0">
              <a:solidFill>
                <a:schemeClr val="tx1"/>
              </a:solidFill>
            </a:rPr>
            <a:t>Эмиссии</a:t>
          </a:r>
          <a:endParaRPr lang="ru-RU" dirty="0">
            <a:solidFill>
              <a:schemeClr val="tx1"/>
            </a:solidFill>
          </a:endParaRPr>
        </a:p>
      </dgm:t>
    </dgm:pt>
    <dgm:pt modelId="{17233997-370F-4003-B508-F085B5B208E5}" type="parTrans" cxnId="{6DB08BB7-5D84-419B-A6D0-A0E6D851F3D3}">
      <dgm:prSet/>
      <dgm:spPr/>
      <dgm:t>
        <a:bodyPr/>
        <a:lstStyle/>
        <a:p>
          <a:endParaRPr lang="ru-RU"/>
        </a:p>
      </dgm:t>
    </dgm:pt>
    <dgm:pt modelId="{901473C2-65CB-4469-B762-087AD57ED1D2}" type="sibTrans" cxnId="{6DB08BB7-5D84-419B-A6D0-A0E6D851F3D3}">
      <dgm:prSet/>
      <dgm:spPr/>
      <dgm:t>
        <a:bodyPr/>
        <a:lstStyle/>
        <a:p>
          <a:endParaRPr lang="ru-RU"/>
        </a:p>
      </dgm:t>
    </dgm:pt>
    <dgm:pt modelId="{301D52E0-10C4-4EA9-B382-6A1255D8018C}">
      <dgm:prSet phldrT="[Текст]" custT="1"/>
      <dgm:spPr>
        <a:solidFill>
          <a:schemeClr val="accent2">
            <a:lumMod val="40000"/>
            <a:lumOff val="60000"/>
          </a:schemeClr>
        </a:solidFill>
      </dgm:spPr>
      <dgm:t>
        <a:bodyPr/>
        <a:lstStyle/>
        <a:p>
          <a:r>
            <a:rPr lang="ru-RU" sz="5000" dirty="0" smtClean="0">
              <a:solidFill>
                <a:schemeClr val="accent2">
                  <a:lumMod val="50000"/>
                </a:schemeClr>
              </a:solidFill>
            </a:rPr>
            <a:t>ХТМ</a:t>
          </a:r>
        </a:p>
        <a:p>
          <a:r>
            <a:rPr lang="en-US" sz="4800" dirty="0" smtClean="0">
              <a:solidFill>
                <a:schemeClr val="accent2">
                  <a:lumMod val="50000"/>
                </a:schemeClr>
              </a:solidFill>
            </a:rPr>
            <a:t>CHIMERE</a:t>
          </a:r>
        </a:p>
        <a:p>
          <a:r>
            <a:rPr lang="en-US" sz="2400" dirty="0" smtClean="0">
              <a:solidFill>
                <a:schemeClr val="accent2">
                  <a:lumMod val="50000"/>
                </a:schemeClr>
              </a:solidFill>
            </a:rPr>
            <a:t>2013b</a:t>
          </a:r>
          <a:endParaRPr lang="ru-RU" sz="2400" dirty="0">
            <a:solidFill>
              <a:schemeClr val="accent2">
                <a:lumMod val="50000"/>
              </a:schemeClr>
            </a:solidFill>
          </a:endParaRPr>
        </a:p>
      </dgm:t>
    </dgm:pt>
    <dgm:pt modelId="{43C377B9-2149-48F9-BED6-DCEFCBBEAE02}" type="parTrans" cxnId="{9EF3F027-F7D8-4E7E-BFA2-6F75AA9BB683}">
      <dgm:prSet/>
      <dgm:spPr/>
      <dgm:t>
        <a:bodyPr/>
        <a:lstStyle/>
        <a:p>
          <a:endParaRPr lang="ru-RU"/>
        </a:p>
      </dgm:t>
    </dgm:pt>
    <dgm:pt modelId="{8CC1DFAA-BEF6-4D29-B7DA-0F587FB21B37}" type="sibTrans" cxnId="{9EF3F027-F7D8-4E7E-BFA2-6F75AA9BB683}">
      <dgm:prSet/>
      <dgm:spPr/>
      <dgm:t>
        <a:bodyPr/>
        <a:lstStyle/>
        <a:p>
          <a:endParaRPr lang="ru-RU"/>
        </a:p>
      </dgm:t>
    </dgm:pt>
    <dgm:pt modelId="{82585C79-2BB5-44EC-B456-D8D6BE88B9F4}" type="pres">
      <dgm:prSet presAssocID="{8B462DF0-9F5F-4AD8-BE3D-EAFC7D204C49}" presName="Name0" presStyleCnt="0">
        <dgm:presLayoutVars>
          <dgm:dir/>
          <dgm:resizeHandles val="exact"/>
        </dgm:presLayoutVars>
      </dgm:prSet>
      <dgm:spPr/>
      <dgm:t>
        <a:bodyPr/>
        <a:lstStyle/>
        <a:p>
          <a:endParaRPr lang="ru-RU"/>
        </a:p>
      </dgm:t>
    </dgm:pt>
    <dgm:pt modelId="{0EB565E7-9EA6-4DC4-AB06-B09278CC1429}" type="pres">
      <dgm:prSet presAssocID="{8B462DF0-9F5F-4AD8-BE3D-EAFC7D204C49}" presName="vNodes" presStyleCnt="0"/>
      <dgm:spPr/>
    </dgm:pt>
    <dgm:pt modelId="{C63DC7DD-A421-4250-8382-43FB3E97C859}" type="pres">
      <dgm:prSet presAssocID="{732A0601-EF07-4F4E-8098-C878CC617D51}" presName="node" presStyleLbl="node1" presStyleIdx="0" presStyleCnt="3">
        <dgm:presLayoutVars>
          <dgm:bulletEnabled val="1"/>
        </dgm:presLayoutVars>
      </dgm:prSet>
      <dgm:spPr/>
      <dgm:t>
        <a:bodyPr/>
        <a:lstStyle/>
        <a:p>
          <a:endParaRPr lang="ru-RU"/>
        </a:p>
      </dgm:t>
    </dgm:pt>
    <dgm:pt modelId="{6CE37F2D-856A-4101-84E7-5D3DFB5581C1}" type="pres">
      <dgm:prSet presAssocID="{412C21EE-5902-4A84-8F23-C58BABDAA353}" presName="spacerT" presStyleCnt="0"/>
      <dgm:spPr/>
    </dgm:pt>
    <dgm:pt modelId="{88C9E131-ABC1-4667-8DE7-6B608E10EEE2}" type="pres">
      <dgm:prSet presAssocID="{412C21EE-5902-4A84-8F23-C58BABDAA353}" presName="sibTrans" presStyleLbl="sibTrans2D1" presStyleIdx="0" presStyleCnt="2"/>
      <dgm:spPr/>
      <dgm:t>
        <a:bodyPr/>
        <a:lstStyle/>
        <a:p>
          <a:endParaRPr lang="ru-RU"/>
        </a:p>
      </dgm:t>
    </dgm:pt>
    <dgm:pt modelId="{DA520769-3538-4598-B269-A6713451FC3D}" type="pres">
      <dgm:prSet presAssocID="{412C21EE-5902-4A84-8F23-C58BABDAA353}" presName="spacerB" presStyleCnt="0"/>
      <dgm:spPr/>
    </dgm:pt>
    <dgm:pt modelId="{D959FFD9-5944-42A6-A0A4-F83AEDB56354}" type="pres">
      <dgm:prSet presAssocID="{CF9994BE-3C91-4C71-8D73-75D92F0749EB}" presName="node" presStyleLbl="node1" presStyleIdx="1" presStyleCnt="3">
        <dgm:presLayoutVars>
          <dgm:bulletEnabled val="1"/>
        </dgm:presLayoutVars>
      </dgm:prSet>
      <dgm:spPr/>
      <dgm:t>
        <a:bodyPr/>
        <a:lstStyle/>
        <a:p>
          <a:endParaRPr lang="ru-RU"/>
        </a:p>
      </dgm:t>
    </dgm:pt>
    <dgm:pt modelId="{7B3D0B56-7749-428E-B283-207C6792199B}" type="pres">
      <dgm:prSet presAssocID="{8B462DF0-9F5F-4AD8-BE3D-EAFC7D204C49}" presName="sibTransLast" presStyleLbl="sibTrans2D1" presStyleIdx="1" presStyleCnt="2" custLinFactNeighborX="-46287" custLinFactNeighborY="10115"/>
      <dgm:spPr/>
      <dgm:t>
        <a:bodyPr/>
        <a:lstStyle/>
        <a:p>
          <a:endParaRPr lang="ru-RU"/>
        </a:p>
      </dgm:t>
    </dgm:pt>
    <dgm:pt modelId="{A979B640-3DAA-472D-B3E4-18392A56DA97}" type="pres">
      <dgm:prSet presAssocID="{8B462DF0-9F5F-4AD8-BE3D-EAFC7D204C49}" presName="connectorText" presStyleLbl="sibTrans2D1" presStyleIdx="1" presStyleCnt="2"/>
      <dgm:spPr/>
      <dgm:t>
        <a:bodyPr/>
        <a:lstStyle/>
        <a:p>
          <a:endParaRPr lang="ru-RU"/>
        </a:p>
      </dgm:t>
    </dgm:pt>
    <dgm:pt modelId="{AA782288-50B4-44F0-9721-8FE97D595253}" type="pres">
      <dgm:prSet presAssocID="{8B462DF0-9F5F-4AD8-BE3D-EAFC7D204C49}" presName="lastNode" presStyleLbl="node1" presStyleIdx="2" presStyleCnt="3" custScaleX="94944" custScaleY="84534" custLinFactNeighborX="-30663" custLinFactNeighborY="-6215">
        <dgm:presLayoutVars>
          <dgm:bulletEnabled val="1"/>
        </dgm:presLayoutVars>
      </dgm:prSet>
      <dgm:spPr/>
      <dgm:t>
        <a:bodyPr/>
        <a:lstStyle/>
        <a:p>
          <a:endParaRPr lang="ru-RU"/>
        </a:p>
      </dgm:t>
    </dgm:pt>
  </dgm:ptLst>
  <dgm:cxnLst>
    <dgm:cxn modelId="{93CDA020-ED13-4FC6-9BAA-33EF210B5BB0}" srcId="{8B462DF0-9F5F-4AD8-BE3D-EAFC7D204C49}" destId="{732A0601-EF07-4F4E-8098-C878CC617D51}" srcOrd="0" destOrd="0" parTransId="{7083BEBF-97CA-40C0-8DB8-82B60896F780}" sibTransId="{412C21EE-5902-4A84-8F23-C58BABDAA353}"/>
    <dgm:cxn modelId="{6F10C972-07BF-4EFA-8E14-603791B18D19}" type="presOf" srcId="{301D52E0-10C4-4EA9-B382-6A1255D8018C}" destId="{AA782288-50B4-44F0-9721-8FE97D595253}" srcOrd="0" destOrd="0" presId="urn:microsoft.com/office/officeart/2005/8/layout/equation2"/>
    <dgm:cxn modelId="{AA3EA7D4-B83E-47D2-AAE4-B173963124D9}" type="presOf" srcId="{732A0601-EF07-4F4E-8098-C878CC617D51}" destId="{C63DC7DD-A421-4250-8382-43FB3E97C859}" srcOrd="0" destOrd="0" presId="urn:microsoft.com/office/officeart/2005/8/layout/equation2"/>
    <dgm:cxn modelId="{D5520066-37F1-443F-ABA3-F0B12D8275B8}" type="presOf" srcId="{412C21EE-5902-4A84-8F23-C58BABDAA353}" destId="{88C9E131-ABC1-4667-8DE7-6B608E10EEE2}" srcOrd="0" destOrd="0" presId="urn:microsoft.com/office/officeart/2005/8/layout/equation2"/>
    <dgm:cxn modelId="{D6DA9681-F7AC-4223-B85D-67133C5069B0}" type="presOf" srcId="{8B462DF0-9F5F-4AD8-BE3D-EAFC7D204C49}" destId="{82585C79-2BB5-44EC-B456-D8D6BE88B9F4}" srcOrd="0" destOrd="0" presId="urn:microsoft.com/office/officeart/2005/8/layout/equation2"/>
    <dgm:cxn modelId="{6AC5058A-AAD0-48E6-A139-1B7F2DFBF204}" type="presOf" srcId="{901473C2-65CB-4469-B762-087AD57ED1D2}" destId="{7B3D0B56-7749-428E-B283-207C6792199B}" srcOrd="0" destOrd="0" presId="urn:microsoft.com/office/officeart/2005/8/layout/equation2"/>
    <dgm:cxn modelId="{439B19A4-88F5-41BB-A86A-A11E382D5893}" type="presOf" srcId="{901473C2-65CB-4469-B762-087AD57ED1D2}" destId="{A979B640-3DAA-472D-B3E4-18392A56DA97}" srcOrd="1" destOrd="0" presId="urn:microsoft.com/office/officeart/2005/8/layout/equation2"/>
    <dgm:cxn modelId="{41B02C6B-003D-47F8-87B8-2DD26157C348}" type="presOf" srcId="{CF9994BE-3C91-4C71-8D73-75D92F0749EB}" destId="{D959FFD9-5944-42A6-A0A4-F83AEDB56354}" srcOrd="0" destOrd="0" presId="urn:microsoft.com/office/officeart/2005/8/layout/equation2"/>
    <dgm:cxn modelId="{6DB08BB7-5D84-419B-A6D0-A0E6D851F3D3}" srcId="{8B462DF0-9F5F-4AD8-BE3D-EAFC7D204C49}" destId="{CF9994BE-3C91-4C71-8D73-75D92F0749EB}" srcOrd="1" destOrd="0" parTransId="{17233997-370F-4003-B508-F085B5B208E5}" sibTransId="{901473C2-65CB-4469-B762-087AD57ED1D2}"/>
    <dgm:cxn modelId="{9EF3F027-F7D8-4E7E-BFA2-6F75AA9BB683}" srcId="{8B462DF0-9F5F-4AD8-BE3D-EAFC7D204C49}" destId="{301D52E0-10C4-4EA9-B382-6A1255D8018C}" srcOrd="2" destOrd="0" parTransId="{43C377B9-2149-48F9-BED6-DCEFCBBEAE02}" sibTransId="{8CC1DFAA-BEF6-4D29-B7DA-0F587FB21B37}"/>
    <dgm:cxn modelId="{37614199-7225-490F-BE20-7218A6DA62EA}" type="presParOf" srcId="{82585C79-2BB5-44EC-B456-D8D6BE88B9F4}" destId="{0EB565E7-9EA6-4DC4-AB06-B09278CC1429}" srcOrd="0" destOrd="0" presId="urn:microsoft.com/office/officeart/2005/8/layout/equation2"/>
    <dgm:cxn modelId="{EEB48F55-ADBE-41FE-8504-73B4775B1385}" type="presParOf" srcId="{0EB565E7-9EA6-4DC4-AB06-B09278CC1429}" destId="{C63DC7DD-A421-4250-8382-43FB3E97C859}" srcOrd="0" destOrd="0" presId="urn:microsoft.com/office/officeart/2005/8/layout/equation2"/>
    <dgm:cxn modelId="{B4814DF2-A94A-41CC-BF16-21115097BD4A}" type="presParOf" srcId="{0EB565E7-9EA6-4DC4-AB06-B09278CC1429}" destId="{6CE37F2D-856A-4101-84E7-5D3DFB5581C1}" srcOrd="1" destOrd="0" presId="urn:microsoft.com/office/officeart/2005/8/layout/equation2"/>
    <dgm:cxn modelId="{91C7050E-10BB-4AC5-AEB0-47CA2C7DB727}" type="presParOf" srcId="{0EB565E7-9EA6-4DC4-AB06-B09278CC1429}" destId="{88C9E131-ABC1-4667-8DE7-6B608E10EEE2}" srcOrd="2" destOrd="0" presId="urn:microsoft.com/office/officeart/2005/8/layout/equation2"/>
    <dgm:cxn modelId="{25C6A133-8D93-42B7-84EC-A6B51BAF8229}" type="presParOf" srcId="{0EB565E7-9EA6-4DC4-AB06-B09278CC1429}" destId="{DA520769-3538-4598-B269-A6713451FC3D}" srcOrd="3" destOrd="0" presId="urn:microsoft.com/office/officeart/2005/8/layout/equation2"/>
    <dgm:cxn modelId="{517BC1DF-321F-476B-A530-100A10E5AA88}" type="presParOf" srcId="{0EB565E7-9EA6-4DC4-AB06-B09278CC1429}" destId="{D959FFD9-5944-42A6-A0A4-F83AEDB56354}" srcOrd="4" destOrd="0" presId="urn:microsoft.com/office/officeart/2005/8/layout/equation2"/>
    <dgm:cxn modelId="{CED79F51-3F54-45D2-9AB8-B6645C3F6CB7}" type="presParOf" srcId="{82585C79-2BB5-44EC-B456-D8D6BE88B9F4}" destId="{7B3D0B56-7749-428E-B283-207C6792199B}" srcOrd="1" destOrd="0" presId="urn:microsoft.com/office/officeart/2005/8/layout/equation2"/>
    <dgm:cxn modelId="{D7DE1243-D3B7-42AA-944A-2C459E95A1C2}" type="presParOf" srcId="{7B3D0B56-7749-428E-B283-207C6792199B}" destId="{A979B640-3DAA-472D-B3E4-18392A56DA97}" srcOrd="0" destOrd="0" presId="urn:microsoft.com/office/officeart/2005/8/layout/equation2"/>
    <dgm:cxn modelId="{919EBB7E-734C-4D8F-9C6F-0C16D50B562B}" type="presParOf" srcId="{82585C79-2BB5-44EC-B456-D8D6BE88B9F4}" destId="{AA782288-50B4-44F0-9721-8FE97D595253}"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856775-6184-4F34-86E9-162240C13D07}"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ru-RU"/>
        </a:p>
      </dgm:t>
    </dgm:pt>
    <dgm:pt modelId="{388045C4-D17B-4F67-B19C-D108DAB9C385}">
      <dgm:prSet phldrT="[Текст]"/>
      <dgm:spPr/>
      <dgm:t>
        <a:bodyPr/>
        <a:lstStyle/>
        <a:p>
          <a:r>
            <a:rPr lang="en-US" dirty="0" smtClean="0"/>
            <a:t>WRF</a:t>
          </a:r>
          <a:endParaRPr lang="ru-RU" dirty="0"/>
        </a:p>
      </dgm:t>
    </dgm:pt>
    <dgm:pt modelId="{8DE0F005-121C-449A-BBBE-B401F9706C72}" type="parTrans" cxnId="{D3C2D411-976A-42CD-9BAD-59F07647133B}">
      <dgm:prSet/>
      <dgm:spPr/>
      <dgm:t>
        <a:bodyPr/>
        <a:lstStyle/>
        <a:p>
          <a:endParaRPr lang="ru-RU"/>
        </a:p>
      </dgm:t>
    </dgm:pt>
    <dgm:pt modelId="{B5547947-C331-4653-9F3D-713799E41B20}" type="sibTrans" cxnId="{D3C2D411-976A-42CD-9BAD-59F07647133B}">
      <dgm:prSet/>
      <dgm:spPr/>
      <dgm:t>
        <a:bodyPr/>
        <a:lstStyle/>
        <a:p>
          <a:endParaRPr lang="ru-RU"/>
        </a:p>
      </dgm:t>
    </dgm:pt>
    <dgm:pt modelId="{2C3B2236-8CCF-409E-AF81-B63D2E0329BB}">
      <dgm:prSet phldrT="[Текст]"/>
      <dgm:spPr/>
      <dgm:t>
        <a:bodyPr/>
        <a:lstStyle/>
        <a:p>
          <a:r>
            <a:rPr lang="en-US" dirty="0" smtClean="0"/>
            <a:t>Cosmo-Ru7</a:t>
          </a:r>
          <a:endParaRPr lang="ru-RU" dirty="0"/>
        </a:p>
      </dgm:t>
    </dgm:pt>
    <dgm:pt modelId="{D56D035B-436F-41F8-9EF0-101076663D41}" type="parTrans" cxnId="{0AEFA751-00C9-4ABA-B1C3-411EA388F288}">
      <dgm:prSet/>
      <dgm:spPr/>
      <dgm:t>
        <a:bodyPr/>
        <a:lstStyle/>
        <a:p>
          <a:endParaRPr lang="ru-RU"/>
        </a:p>
      </dgm:t>
    </dgm:pt>
    <dgm:pt modelId="{90AE1E24-726D-4760-AB09-E1F4ABC0F789}" type="sibTrans" cxnId="{0AEFA751-00C9-4ABA-B1C3-411EA388F288}">
      <dgm:prSet/>
      <dgm:spPr/>
      <dgm:t>
        <a:bodyPr/>
        <a:lstStyle/>
        <a:p>
          <a:endParaRPr lang="ru-RU"/>
        </a:p>
      </dgm:t>
    </dgm:pt>
    <dgm:pt modelId="{EEB8AD75-65B7-4C66-A95C-83D26193EE75}">
      <dgm:prSet phldrT="[Текст]" custT="1"/>
      <dgm:spPr/>
      <dgm:t>
        <a:bodyPr/>
        <a:lstStyle/>
        <a:p>
          <a:r>
            <a:rPr lang="en-US" sz="1400" b="1" dirty="0" smtClean="0"/>
            <a:t>Cosmo-Ru</a:t>
          </a:r>
          <a:r>
            <a:rPr lang="ru-RU" sz="1400" b="1" dirty="0" smtClean="0"/>
            <a:t> </a:t>
          </a:r>
          <a:r>
            <a:rPr lang="en-US" sz="1400" b="1" dirty="0" smtClean="0"/>
            <a:t>2</a:t>
          </a:r>
          <a:r>
            <a:rPr lang="ru-RU" sz="1300" dirty="0" smtClean="0"/>
            <a:t>,</a:t>
          </a:r>
          <a:r>
            <a:rPr lang="en-US" sz="1300" dirty="0" smtClean="0"/>
            <a:t>2</a:t>
          </a:r>
          <a:endParaRPr lang="ru-RU" sz="1300" dirty="0"/>
        </a:p>
      </dgm:t>
    </dgm:pt>
    <dgm:pt modelId="{242433B8-C9C8-4B1F-A58B-F69C390FC29A}" type="parTrans" cxnId="{A8A57EC4-CAE7-4369-8D0E-75E435EA3EFE}">
      <dgm:prSet/>
      <dgm:spPr/>
      <dgm:t>
        <a:bodyPr/>
        <a:lstStyle/>
        <a:p>
          <a:endParaRPr lang="ru-RU"/>
        </a:p>
      </dgm:t>
    </dgm:pt>
    <dgm:pt modelId="{5F31F2FD-B018-4B9B-8A7B-AB2FEDD3AD70}" type="sibTrans" cxnId="{A8A57EC4-CAE7-4369-8D0E-75E435EA3EFE}">
      <dgm:prSet/>
      <dgm:spPr/>
      <dgm:t>
        <a:bodyPr/>
        <a:lstStyle/>
        <a:p>
          <a:endParaRPr lang="ru-RU"/>
        </a:p>
      </dgm:t>
    </dgm:pt>
    <dgm:pt modelId="{C476D3B5-6B32-46AB-BD02-89D45571C7E0}" type="pres">
      <dgm:prSet presAssocID="{5D856775-6184-4F34-86E9-162240C13D07}" presName="Name0" presStyleCnt="0">
        <dgm:presLayoutVars>
          <dgm:chMax val="7"/>
          <dgm:chPref val="7"/>
          <dgm:dir/>
          <dgm:animLvl val="lvl"/>
        </dgm:presLayoutVars>
      </dgm:prSet>
      <dgm:spPr/>
      <dgm:t>
        <a:bodyPr/>
        <a:lstStyle/>
        <a:p>
          <a:endParaRPr lang="ru-RU"/>
        </a:p>
      </dgm:t>
    </dgm:pt>
    <dgm:pt modelId="{E23E635C-344F-4CE6-9E5D-F1A6C6075FD9}" type="pres">
      <dgm:prSet presAssocID="{388045C4-D17B-4F67-B19C-D108DAB9C385}" presName="Accent1" presStyleCnt="0"/>
      <dgm:spPr/>
    </dgm:pt>
    <dgm:pt modelId="{4DC3D816-7143-48A1-A4A7-61F9EFE69CF4}" type="pres">
      <dgm:prSet presAssocID="{388045C4-D17B-4F67-B19C-D108DAB9C385}" presName="Accent" presStyleLbl="node1" presStyleIdx="0" presStyleCnt="3"/>
      <dgm:spPr/>
    </dgm:pt>
    <dgm:pt modelId="{83F57218-C9AF-4D00-9315-A2A971A35CFD}" type="pres">
      <dgm:prSet presAssocID="{388045C4-D17B-4F67-B19C-D108DAB9C385}" presName="Parent1" presStyleLbl="revTx" presStyleIdx="0" presStyleCnt="3">
        <dgm:presLayoutVars>
          <dgm:chMax val="1"/>
          <dgm:chPref val="1"/>
          <dgm:bulletEnabled val="1"/>
        </dgm:presLayoutVars>
      </dgm:prSet>
      <dgm:spPr/>
      <dgm:t>
        <a:bodyPr/>
        <a:lstStyle/>
        <a:p>
          <a:endParaRPr lang="ru-RU"/>
        </a:p>
      </dgm:t>
    </dgm:pt>
    <dgm:pt modelId="{C5321E59-1173-45D0-9253-64516796E079}" type="pres">
      <dgm:prSet presAssocID="{2C3B2236-8CCF-409E-AF81-B63D2E0329BB}" presName="Accent2" presStyleCnt="0"/>
      <dgm:spPr/>
    </dgm:pt>
    <dgm:pt modelId="{C9ADF59B-8728-45A0-84B0-6FF1DD66A943}" type="pres">
      <dgm:prSet presAssocID="{2C3B2236-8CCF-409E-AF81-B63D2E0329BB}" presName="Accent" presStyleLbl="node1" presStyleIdx="1" presStyleCnt="3" custScaleX="139343" custScaleY="126403"/>
      <dgm:spPr/>
    </dgm:pt>
    <dgm:pt modelId="{210D1C1E-0E47-4E36-BEB5-1E857FEEDB4B}" type="pres">
      <dgm:prSet presAssocID="{2C3B2236-8CCF-409E-AF81-B63D2E0329BB}" presName="Parent2" presStyleLbl="revTx" presStyleIdx="1" presStyleCnt="3">
        <dgm:presLayoutVars>
          <dgm:chMax val="1"/>
          <dgm:chPref val="1"/>
          <dgm:bulletEnabled val="1"/>
        </dgm:presLayoutVars>
      </dgm:prSet>
      <dgm:spPr/>
      <dgm:t>
        <a:bodyPr/>
        <a:lstStyle/>
        <a:p>
          <a:endParaRPr lang="ru-RU"/>
        </a:p>
      </dgm:t>
    </dgm:pt>
    <dgm:pt modelId="{912384B2-B741-4D9E-AF47-9BBE0D317177}" type="pres">
      <dgm:prSet presAssocID="{EEB8AD75-65B7-4C66-A95C-83D26193EE75}" presName="Accent3" presStyleCnt="0"/>
      <dgm:spPr/>
    </dgm:pt>
    <dgm:pt modelId="{5972E9C2-661C-4B2F-96BD-1FC87A824C0F}" type="pres">
      <dgm:prSet presAssocID="{EEB8AD75-65B7-4C66-A95C-83D26193EE75}" presName="Accent" presStyleLbl="node1" presStyleIdx="2" presStyleCnt="3" custScaleX="127732" custScaleY="116708"/>
      <dgm:spPr/>
    </dgm:pt>
    <dgm:pt modelId="{FA9EE714-BB1E-470A-8744-3CDD63D5996C}" type="pres">
      <dgm:prSet presAssocID="{EEB8AD75-65B7-4C66-A95C-83D26193EE75}" presName="Parent3" presStyleLbl="revTx" presStyleIdx="2" presStyleCnt="3">
        <dgm:presLayoutVars>
          <dgm:chMax val="1"/>
          <dgm:chPref val="1"/>
          <dgm:bulletEnabled val="1"/>
        </dgm:presLayoutVars>
      </dgm:prSet>
      <dgm:spPr/>
      <dgm:t>
        <a:bodyPr/>
        <a:lstStyle/>
        <a:p>
          <a:endParaRPr lang="ru-RU"/>
        </a:p>
      </dgm:t>
    </dgm:pt>
  </dgm:ptLst>
  <dgm:cxnLst>
    <dgm:cxn modelId="{F654DEEC-A0F0-4490-9E09-DF550F1BE486}" type="presOf" srcId="{2C3B2236-8CCF-409E-AF81-B63D2E0329BB}" destId="{210D1C1E-0E47-4E36-BEB5-1E857FEEDB4B}" srcOrd="0" destOrd="0" presId="urn:microsoft.com/office/officeart/2009/layout/CircleArrowProcess"/>
    <dgm:cxn modelId="{2638DC66-8AF5-47EC-8F85-920C07DF4718}" type="presOf" srcId="{388045C4-D17B-4F67-B19C-D108DAB9C385}" destId="{83F57218-C9AF-4D00-9315-A2A971A35CFD}" srcOrd="0" destOrd="0" presId="urn:microsoft.com/office/officeart/2009/layout/CircleArrowProcess"/>
    <dgm:cxn modelId="{D3C2D411-976A-42CD-9BAD-59F07647133B}" srcId="{5D856775-6184-4F34-86E9-162240C13D07}" destId="{388045C4-D17B-4F67-B19C-D108DAB9C385}" srcOrd="0" destOrd="0" parTransId="{8DE0F005-121C-449A-BBBE-B401F9706C72}" sibTransId="{B5547947-C331-4653-9F3D-713799E41B20}"/>
    <dgm:cxn modelId="{0AEFA751-00C9-4ABA-B1C3-411EA388F288}" srcId="{5D856775-6184-4F34-86E9-162240C13D07}" destId="{2C3B2236-8CCF-409E-AF81-B63D2E0329BB}" srcOrd="1" destOrd="0" parTransId="{D56D035B-436F-41F8-9EF0-101076663D41}" sibTransId="{90AE1E24-726D-4760-AB09-E1F4ABC0F789}"/>
    <dgm:cxn modelId="{755B9727-94B9-4E3B-A4DB-E53CB57F228E}" type="presOf" srcId="{5D856775-6184-4F34-86E9-162240C13D07}" destId="{C476D3B5-6B32-46AB-BD02-89D45571C7E0}" srcOrd="0" destOrd="0" presId="urn:microsoft.com/office/officeart/2009/layout/CircleArrowProcess"/>
    <dgm:cxn modelId="{A8A57EC4-CAE7-4369-8D0E-75E435EA3EFE}" srcId="{5D856775-6184-4F34-86E9-162240C13D07}" destId="{EEB8AD75-65B7-4C66-A95C-83D26193EE75}" srcOrd="2" destOrd="0" parTransId="{242433B8-C9C8-4B1F-A58B-F69C390FC29A}" sibTransId="{5F31F2FD-B018-4B9B-8A7B-AB2FEDD3AD70}"/>
    <dgm:cxn modelId="{F52A3F17-C595-41E8-B662-A7C3C2CC1578}" type="presOf" srcId="{EEB8AD75-65B7-4C66-A95C-83D26193EE75}" destId="{FA9EE714-BB1E-470A-8744-3CDD63D5996C}" srcOrd="0" destOrd="0" presId="urn:microsoft.com/office/officeart/2009/layout/CircleArrowProcess"/>
    <dgm:cxn modelId="{4FF27661-5BE7-4A4A-8318-2000BB32DA0B}" type="presParOf" srcId="{C476D3B5-6B32-46AB-BD02-89D45571C7E0}" destId="{E23E635C-344F-4CE6-9E5D-F1A6C6075FD9}" srcOrd="0" destOrd="0" presId="urn:microsoft.com/office/officeart/2009/layout/CircleArrowProcess"/>
    <dgm:cxn modelId="{65962342-DBA4-409C-AF1F-EBE5E5FCBD1C}" type="presParOf" srcId="{E23E635C-344F-4CE6-9E5D-F1A6C6075FD9}" destId="{4DC3D816-7143-48A1-A4A7-61F9EFE69CF4}" srcOrd="0" destOrd="0" presId="urn:microsoft.com/office/officeart/2009/layout/CircleArrowProcess"/>
    <dgm:cxn modelId="{28467356-4944-4204-89E4-C17A8BEB9C6D}" type="presParOf" srcId="{C476D3B5-6B32-46AB-BD02-89D45571C7E0}" destId="{83F57218-C9AF-4D00-9315-A2A971A35CFD}" srcOrd="1" destOrd="0" presId="urn:microsoft.com/office/officeart/2009/layout/CircleArrowProcess"/>
    <dgm:cxn modelId="{8F2C90C6-E356-4BFB-8A0F-E8518C92370D}" type="presParOf" srcId="{C476D3B5-6B32-46AB-BD02-89D45571C7E0}" destId="{C5321E59-1173-45D0-9253-64516796E079}" srcOrd="2" destOrd="0" presId="urn:microsoft.com/office/officeart/2009/layout/CircleArrowProcess"/>
    <dgm:cxn modelId="{EEDB67A9-D3D8-4ABF-BFD0-A58FABB761D5}" type="presParOf" srcId="{C5321E59-1173-45D0-9253-64516796E079}" destId="{C9ADF59B-8728-45A0-84B0-6FF1DD66A943}" srcOrd="0" destOrd="0" presId="urn:microsoft.com/office/officeart/2009/layout/CircleArrowProcess"/>
    <dgm:cxn modelId="{8D61CE97-09AF-4E54-8C52-88DF32901014}" type="presParOf" srcId="{C476D3B5-6B32-46AB-BD02-89D45571C7E0}" destId="{210D1C1E-0E47-4E36-BEB5-1E857FEEDB4B}" srcOrd="3" destOrd="0" presId="urn:microsoft.com/office/officeart/2009/layout/CircleArrowProcess"/>
    <dgm:cxn modelId="{892B2BF0-F9B8-4AC1-8021-AE0E86F7D3A7}" type="presParOf" srcId="{C476D3B5-6B32-46AB-BD02-89D45571C7E0}" destId="{912384B2-B741-4D9E-AF47-9BBE0D317177}" srcOrd="4" destOrd="0" presId="urn:microsoft.com/office/officeart/2009/layout/CircleArrowProcess"/>
    <dgm:cxn modelId="{FEE6B893-F9A9-4342-B97B-4986229D1369}" type="presParOf" srcId="{912384B2-B741-4D9E-AF47-9BBE0D317177}" destId="{5972E9C2-661C-4B2F-96BD-1FC87A824C0F}" srcOrd="0" destOrd="0" presId="urn:microsoft.com/office/officeart/2009/layout/CircleArrowProcess"/>
    <dgm:cxn modelId="{363C071C-8192-4D76-9CA2-29C51847F1C7}" type="presParOf" srcId="{C476D3B5-6B32-46AB-BD02-89D45571C7E0}" destId="{FA9EE714-BB1E-470A-8744-3CDD63D5996C}"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6A02F2-2900-4E97-9A7B-3547711F4D13}" type="doc">
      <dgm:prSet loTypeId="urn:microsoft.com/office/officeart/2005/8/layout/arrow2" loCatId="process" qsTypeId="urn:microsoft.com/office/officeart/2005/8/quickstyle/simple1" qsCatId="simple" csTypeId="urn:microsoft.com/office/officeart/2005/8/colors/accent1_2" csCatId="accent1" phldr="1"/>
      <dgm:spPr/>
    </dgm:pt>
    <dgm:pt modelId="{7C7DB875-68B9-4ECE-88ED-795BD83F94A6}">
      <dgm:prSet phldrT="[Текст]" custT="1"/>
      <dgm:spPr/>
      <dgm:t>
        <a:bodyPr/>
        <a:lstStyle/>
        <a:p>
          <a:endParaRPr lang="ru-RU" sz="1400" dirty="0" smtClean="0"/>
        </a:p>
        <a:p>
          <a:r>
            <a:rPr lang="ru-RU" sz="2000" b="1" dirty="0" smtClean="0"/>
            <a:t>ЕМЕР2013</a:t>
          </a:r>
          <a:endParaRPr lang="ru-RU" sz="2000" b="1" dirty="0"/>
        </a:p>
      </dgm:t>
    </dgm:pt>
    <dgm:pt modelId="{B51C106B-D369-4B6F-BD90-3D1953ED41E8}" type="parTrans" cxnId="{A43CD149-C9AB-4911-8883-86D90AD1A032}">
      <dgm:prSet/>
      <dgm:spPr/>
      <dgm:t>
        <a:bodyPr/>
        <a:lstStyle/>
        <a:p>
          <a:endParaRPr lang="ru-RU"/>
        </a:p>
      </dgm:t>
    </dgm:pt>
    <dgm:pt modelId="{F762126B-DF56-41EA-8298-905E48C96554}" type="sibTrans" cxnId="{A43CD149-C9AB-4911-8883-86D90AD1A032}">
      <dgm:prSet/>
      <dgm:spPr/>
      <dgm:t>
        <a:bodyPr/>
        <a:lstStyle/>
        <a:p>
          <a:endParaRPr lang="ru-RU"/>
        </a:p>
      </dgm:t>
    </dgm:pt>
    <dgm:pt modelId="{6B77B0D7-D530-4ADD-AC43-463FD9A5FD72}">
      <dgm:prSet phldrT="[Текст]" custT="1"/>
      <dgm:spPr/>
      <dgm:t>
        <a:bodyPr/>
        <a:lstStyle/>
        <a:p>
          <a:endParaRPr lang="ru-RU" sz="1200" dirty="0" smtClean="0"/>
        </a:p>
        <a:p>
          <a:r>
            <a:rPr lang="ru-RU" sz="1600" b="1" dirty="0" err="1" smtClean="0"/>
            <a:t>Препроцессинг</a:t>
          </a:r>
          <a:r>
            <a:rPr lang="ru-RU" sz="1600" b="1" dirty="0" smtClean="0"/>
            <a:t> эмиссий</a:t>
          </a:r>
          <a:endParaRPr lang="ru-RU" sz="1600" b="1" dirty="0"/>
        </a:p>
      </dgm:t>
    </dgm:pt>
    <dgm:pt modelId="{41E7870F-B86F-4FC2-880E-8DB25AB8A9D3}" type="parTrans" cxnId="{9EEA3BB4-F34F-43C5-A61A-93F09030591C}">
      <dgm:prSet/>
      <dgm:spPr/>
      <dgm:t>
        <a:bodyPr/>
        <a:lstStyle/>
        <a:p>
          <a:endParaRPr lang="ru-RU"/>
        </a:p>
      </dgm:t>
    </dgm:pt>
    <dgm:pt modelId="{C8233B49-DA7F-4965-99F2-D43088C82E77}" type="sibTrans" cxnId="{9EEA3BB4-F34F-43C5-A61A-93F09030591C}">
      <dgm:prSet/>
      <dgm:spPr/>
      <dgm:t>
        <a:bodyPr/>
        <a:lstStyle/>
        <a:p>
          <a:endParaRPr lang="ru-RU"/>
        </a:p>
      </dgm:t>
    </dgm:pt>
    <dgm:pt modelId="{4422E5D1-3C1B-4840-A94F-4A7449D70502}">
      <dgm:prSet phldrT="[Текст]" custT="1"/>
      <dgm:spPr/>
      <dgm:t>
        <a:bodyPr/>
        <a:lstStyle/>
        <a:p>
          <a:r>
            <a:rPr lang="ru-RU" sz="1400" b="1" dirty="0" smtClean="0"/>
            <a:t>Данные Росстата</a:t>
          </a:r>
          <a:endParaRPr lang="ru-RU" sz="1400" b="1" dirty="0"/>
        </a:p>
      </dgm:t>
    </dgm:pt>
    <dgm:pt modelId="{12F296AB-FEFF-4C65-903A-04761A896C64}" type="sibTrans" cxnId="{91C9B594-6AB0-47B8-9AA6-B74D5A486D62}">
      <dgm:prSet/>
      <dgm:spPr/>
      <dgm:t>
        <a:bodyPr/>
        <a:lstStyle/>
        <a:p>
          <a:endParaRPr lang="ru-RU"/>
        </a:p>
      </dgm:t>
    </dgm:pt>
    <dgm:pt modelId="{FC0FC716-2074-41EA-B479-C12EC0346567}" type="parTrans" cxnId="{91C9B594-6AB0-47B8-9AA6-B74D5A486D62}">
      <dgm:prSet/>
      <dgm:spPr/>
      <dgm:t>
        <a:bodyPr/>
        <a:lstStyle/>
        <a:p>
          <a:endParaRPr lang="ru-RU"/>
        </a:p>
      </dgm:t>
    </dgm:pt>
    <dgm:pt modelId="{820D004F-0631-4EDB-983D-A38DC98D8517}" type="pres">
      <dgm:prSet presAssocID="{B66A02F2-2900-4E97-9A7B-3547711F4D13}" presName="arrowDiagram" presStyleCnt="0">
        <dgm:presLayoutVars>
          <dgm:chMax val="5"/>
          <dgm:dir/>
          <dgm:resizeHandles val="exact"/>
        </dgm:presLayoutVars>
      </dgm:prSet>
      <dgm:spPr/>
    </dgm:pt>
    <dgm:pt modelId="{F41E7465-2B7A-4B7A-B9EC-BC530C26B63F}" type="pres">
      <dgm:prSet presAssocID="{B66A02F2-2900-4E97-9A7B-3547711F4D13}" presName="arrow" presStyleLbl="bgShp" presStyleIdx="0" presStyleCnt="1" custLinFactNeighborX="-5592"/>
      <dgm:spPr>
        <a:solidFill>
          <a:schemeClr val="accent6">
            <a:lumMod val="40000"/>
            <a:lumOff val="60000"/>
          </a:schemeClr>
        </a:solidFill>
      </dgm:spPr>
    </dgm:pt>
    <dgm:pt modelId="{23186626-55A0-476F-AFDB-FC594BB6F154}" type="pres">
      <dgm:prSet presAssocID="{B66A02F2-2900-4E97-9A7B-3547711F4D13}" presName="arrowDiagram3" presStyleCnt="0"/>
      <dgm:spPr/>
    </dgm:pt>
    <dgm:pt modelId="{F903E4EF-C6E7-4AE4-8CD6-ECB70BB769DA}" type="pres">
      <dgm:prSet presAssocID="{4422E5D1-3C1B-4840-A94F-4A7449D70502}" presName="bullet3a" presStyleLbl="node1" presStyleIdx="0" presStyleCnt="3"/>
      <dgm:spPr/>
    </dgm:pt>
    <dgm:pt modelId="{2C3642AF-7747-4FA3-B469-8D38429208FB}" type="pres">
      <dgm:prSet presAssocID="{4422E5D1-3C1B-4840-A94F-4A7449D70502}" presName="textBox3a" presStyleLbl="revTx" presStyleIdx="0" presStyleCnt="3" custScaleX="145039" custScaleY="88739">
        <dgm:presLayoutVars>
          <dgm:bulletEnabled val="1"/>
        </dgm:presLayoutVars>
      </dgm:prSet>
      <dgm:spPr/>
      <dgm:t>
        <a:bodyPr/>
        <a:lstStyle/>
        <a:p>
          <a:endParaRPr lang="ru-RU"/>
        </a:p>
      </dgm:t>
    </dgm:pt>
    <dgm:pt modelId="{3FB1E8F5-5383-4DAC-BE50-2A26C04D818D}" type="pres">
      <dgm:prSet presAssocID="{7C7DB875-68B9-4ECE-88ED-795BD83F94A6}" presName="bullet3b" presStyleLbl="node1" presStyleIdx="1" presStyleCnt="3"/>
      <dgm:spPr/>
    </dgm:pt>
    <dgm:pt modelId="{BAF1EF7C-458A-4225-B361-9F1CCA4BFD72}" type="pres">
      <dgm:prSet presAssocID="{7C7DB875-68B9-4ECE-88ED-795BD83F94A6}" presName="textBox3b" presStyleLbl="revTx" presStyleIdx="1" presStyleCnt="3" custScaleX="156221">
        <dgm:presLayoutVars>
          <dgm:bulletEnabled val="1"/>
        </dgm:presLayoutVars>
      </dgm:prSet>
      <dgm:spPr/>
      <dgm:t>
        <a:bodyPr/>
        <a:lstStyle/>
        <a:p>
          <a:endParaRPr lang="ru-RU"/>
        </a:p>
      </dgm:t>
    </dgm:pt>
    <dgm:pt modelId="{7D079B25-C04B-4672-BD2D-74D1265F49C4}" type="pres">
      <dgm:prSet presAssocID="{6B77B0D7-D530-4ADD-AC43-463FD9A5FD72}" presName="bullet3c" presStyleLbl="node1" presStyleIdx="2" presStyleCnt="3"/>
      <dgm:spPr/>
    </dgm:pt>
    <dgm:pt modelId="{208A6488-41EA-4855-97F5-F6B99793E161}" type="pres">
      <dgm:prSet presAssocID="{6B77B0D7-D530-4ADD-AC43-463FD9A5FD72}" presName="textBox3c" presStyleLbl="revTx" presStyleIdx="2" presStyleCnt="3" custScaleX="187028">
        <dgm:presLayoutVars>
          <dgm:bulletEnabled val="1"/>
        </dgm:presLayoutVars>
      </dgm:prSet>
      <dgm:spPr/>
      <dgm:t>
        <a:bodyPr/>
        <a:lstStyle/>
        <a:p>
          <a:endParaRPr lang="ru-RU"/>
        </a:p>
      </dgm:t>
    </dgm:pt>
  </dgm:ptLst>
  <dgm:cxnLst>
    <dgm:cxn modelId="{3A3F9A41-CB27-4FE1-9455-2C12437F3AE4}" type="presOf" srcId="{7C7DB875-68B9-4ECE-88ED-795BD83F94A6}" destId="{BAF1EF7C-458A-4225-B361-9F1CCA4BFD72}" srcOrd="0" destOrd="0" presId="urn:microsoft.com/office/officeart/2005/8/layout/arrow2"/>
    <dgm:cxn modelId="{91C9B594-6AB0-47B8-9AA6-B74D5A486D62}" srcId="{B66A02F2-2900-4E97-9A7B-3547711F4D13}" destId="{4422E5D1-3C1B-4840-A94F-4A7449D70502}" srcOrd="0" destOrd="0" parTransId="{FC0FC716-2074-41EA-B479-C12EC0346567}" sibTransId="{12F296AB-FEFF-4C65-903A-04761A896C64}"/>
    <dgm:cxn modelId="{5F6CA388-7D8C-4C12-8844-6946E79636D5}" type="presOf" srcId="{B66A02F2-2900-4E97-9A7B-3547711F4D13}" destId="{820D004F-0631-4EDB-983D-A38DC98D8517}" srcOrd="0" destOrd="0" presId="urn:microsoft.com/office/officeart/2005/8/layout/arrow2"/>
    <dgm:cxn modelId="{A43CD149-C9AB-4911-8883-86D90AD1A032}" srcId="{B66A02F2-2900-4E97-9A7B-3547711F4D13}" destId="{7C7DB875-68B9-4ECE-88ED-795BD83F94A6}" srcOrd="1" destOrd="0" parTransId="{B51C106B-D369-4B6F-BD90-3D1953ED41E8}" sibTransId="{F762126B-DF56-41EA-8298-905E48C96554}"/>
    <dgm:cxn modelId="{0AB3BE20-398B-488C-8B96-2C1D6BB69612}" type="presOf" srcId="{6B77B0D7-D530-4ADD-AC43-463FD9A5FD72}" destId="{208A6488-41EA-4855-97F5-F6B99793E161}" srcOrd="0" destOrd="0" presId="urn:microsoft.com/office/officeart/2005/8/layout/arrow2"/>
    <dgm:cxn modelId="{9EEA3BB4-F34F-43C5-A61A-93F09030591C}" srcId="{B66A02F2-2900-4E97-9A7B-3547711F4D13}" destId="{6B77B0D7-D530-4ADD-AC43-463FD9A5FD72}" srcOrd="2" destOrd="0" parTransId="{41E7870F-B86F-4FC2-880E-8DB25AB8A9D3}" sibTransId="{C8233B49-DA7F-4965-99F2-D43088C82E77}"/>
    <dgm:cxn modelId="{FE291B59-996D-44AF-8051-419FB613E882}" type="presOf" srcId="{4422E5D1-3C1B-4840-A94F-4A7449D70502}" destId="{2C3642AF-7747-4FA3-B469-8D38429208FB}" srcOrd="0" destOrd="0" presId="urn:microsoft.com/office/officeart/2005/8/layout/arrow2"/>
    <dgm:cxn modelId="{6533AD82-FC1B-4BED-8584-959B06B03BC5}" type="presParOf" srcId="{820D004F-0631-4EDB-983D-A38DC98D8517}" destId="{F41E7465-2B7A-4B7A-B9EC-BC530C26B63F}" srcOrd="0" destOrd="0" presId="urn:microsoft.com/office/officeart/2005/8/layout/arrow2"/>
    <dgm:cxn modelId="{45D2A530-D890-432A-B5F6-E88953FD466E}" type="presParOf" srcId="{820D004F-0631-4EDB-983D-A38DC98D8517}" destId="{23186626-55A0-476F-AFDB-FC594BB6F154}" srcOrd="1" destOrd="0" presId="urn:microsoft.com/office/officeart/2005/8/layout/arrow2"/>
    <dgm:cxn modelId="{566D6008-94E6-40B2-B8B0-F2775E2E17C9}" type="presParOf" srcId="{23186626-55A0-476F-AFDB-FC594BB6F154}" destId="{F903E4EF-C6E7-4AE4-8CD6-ECB70BB769DA}" srcOrd="0" destOrd="0" presId="urn:microsoft.com/office/officeart/2005/8/layout/arrow2"/>
    <dgm:cxn modelId="{023802B8-3F22-48FC-A183-36912F23181E}" type="presParOf" srcId="{23186626-55A0-476F-AFDB-FC594BB6F154}" destId="{2C3642AF-7747-4FA3-B469-8D38429208FB}" srcOrd="1" destOrd="0" presId="urn:microsoft.com/office/officeart/2005/8/layout/arrow2"/>
    <dgm:cxn modelId="{A36A9D2E-8D76-4BC9-9BDA-B3D084762A78}" type="presParOf" srcId="{23186626-55A0-476F-AFDB-FC594BB6F154}" destId="{3FB1E8F5-5383-4DAC-BE50-2A26C04D818D}" srcOrd="2" destOrd="0" presId="urn:microsoft.com/office/officeart/2005/8/layout/arrow2"/>
    <dgm:cxn modelId="{9E5C1B24-B7B7-447C-93BF-D6ED2AF1923D}" type="presParOf" srcId="{23186626-55A0-476F-AFDB-FC594BB6F154}" destId="{BAF1EF7C-458A-4225-B361-9F1CCA4BFD72}" srcOrd="3" destOrd="0" presId="urn:microsoft.com/office/officeart/2005/8/layout/arrow2"/>
    <dgm:cxn modelId="{275268C9-ACC5-4F14-918A-84B49782B575}" type="presParOf" srcId="{23186626-55A0-476F-AFDB-FC594BB6F154}" destId="{7D079B25-C04B-4672-BD2D-74D1265F49C4}" srcOrd="4" destOrd="0" presId="urn:microsoft.com/office/officeart/2005/8/layout/arrow2"/>
    <dgm:cxn modelId="{AC1330DF-34D7-42F2-A144-BED836CFC9B0}" type="presParOf" srcId="{23186626-55A0-476F-AFDB-FC594BB6F154}" destId="{208A6488-41EA-4855-97F5-F6B99793E161}" srcOrd="5" destOrd="0" presId="urn:microsoft.com/office/officeart/2005/8/layout/arrow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DC7DD-A421-4250-8382-43FB3E97C859}">
      <dsp:nvSpPr>
        <dsp:cNvPr id="0" name=""/>
        <dsp:cNvSpPr/>
      </dsp:nvSpPr>
      <dsp:spPr>
        <a:xfrm>
          <a:off x="609812" y="1963"/>
          <a:ext cx="1974453" cy="19744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u-RU" sz="2800" kern="1200" dirty="0" err="1" smtClean="0"/>
            <a:t>Метео</a:t>
          </a:r>
          <a:endParaRPr lang="ru-RU" sz="2800" kern="1200" dirty="0"/>
        </a:p>
      </dsp:txBody>
      <dsp:txXfrm>
        <a:off x="898964" y="291115"/>
        <a:ext cx="1396149" cy="1396149"/>
      </dsp:txXfrm>
    </dsp:sp>
    <dsp:sp modelId="{88C9E131-ABC1-4667-8DE7-6B608E10EEE2}">
      <dsp:nvSpPr>
        <dsp:cNvPr id="0" name=""/>
        <dsp:cNvSpPr/>
      </dsp:nvSpPr>
      <dsp:spPr>
        <a:xfrm>
          <a:off x="1024447" y="2136742"/>
          <a:ext cx="1145182" cy="1145182"/>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a:p>
      </dsp:txBody>
      <dsp:txXfrm>
        <a:off x="1176241" y="2574660"/>
        <a:ext cx="841594" cy="269346"/>
      </dsp:txXfrm>
    </dsp:sp>
    <dsp:sp modelId="{D959FFD9-5944-42A6-A0A4-F83AEDB56354}">
      <dsp:nvSpPr>
        <dsp:cNvPr id="0" name=""/>
        <dsp:cNvSpPr/>
      </dsp:nvSpPr>
      <dsp:spPr>
        <a:xfrm>
          <a:off x="609812" y="3442250"/>
          <a:ext cx="1974453" cy="1974453"/>
        </a:xfrm>
        <a:prstGeom prst="ellipse">
          <a:avLst/>
        </a:prstGeom>
        <a:solidFill>
          <a:schemeClr val="accent6">
            <a:lumMod val="40000"/>
            <a:lumOff val="6000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u-RU" sz="2800" kern="1200" dirty="0" smtClean="0">
              <a:solidFill>
                <a:schemeClr val="tx1"/>
              </a:solidFill>
            </a:rPr>
            <a:t>Эмиссии</a:t>
          </a:r>
          <a:endParaRPr lang="ru-RU" sz="2800" kern="1200" dirty="0">
            <a:solidFill>
              <a:schemeClr val="tx1"/>
            </a:solidFill>
          </a:endParaRPr>
        </a:p>
      </dsp:txBody>
      <dsp:txXfrm>
        <a:off x="898964" y="3731402"/>
        <a:ext cx="1396149" cy="1396149"/>
      </dsp:txXfrm>
    </dsp:sp>
    <dsp:sp modelId="{7B3D0B56-7749-428E-B283-207C6792199B}">
      <dsp:nvSpPr>
        <dsp:cNvPr id="0" name=""/>
        <dsp:cNvSpPr/>
      </dsp:nvSpPr>
      <dsp:spPr>
        <a:xfrm rot="21371273">
          <a:off x="2587198" y="2322231"/>
          <a:ext cx="439092" cy="73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ru-RU" sz="2200" kern="1200"/>
        </a:p>
      </dsp:txBody>
      <dsp:txXfrm>
        <a:off x="2587344" y="2473509"/>
        <a:ext cx="307364" cy="440698"/>
      </dsp:txXfrm>
    </dsp:sp>
    <dsp:sp modelId="{AA782288-50B4-44F0-9721-8FE97D595253}">
      <dsp:nvSpPr>
        <dsp:cNvPr id="0" name=""/>
        <dsp:cNvSpPr/>
      </dsp:nvSpPr>
      <dsp:spPr>
        <a:xfrm>
          <a:off x="3405681" y="794824"/>
          <a:ext cx="3749249" cy="3338168"/>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ru-RU" sz="5000" kern="1200" dirty="0" smtClean="0">
              <a:solidFill>
                <a:schemeClr val="accent2">
                  <a:lumMod val="50000"/>
                </a:schemeClr>
              </a:solidFill>
            </a:rPr>
            <a:t>ХТМ</a:t>
          </a:r>
        </a:p>
        <a:p>
          <a:pPr lvl="0" algn="ctr" defTabSz="2222500">
            <a:lnSpc>
              <a:spcPct val="90000"/>
            </a:lnSpc>
            <a:spcBef>
              <a:spcPct val="0"/>
            </a:spcBef>
            <a:spcAft>
              <a:spcPct val="35000"/>
            </a:spcAft>
          </a:pPr>
          <a:r>
            <a:rPr lang="en-US" sz="4800" kern="1200" dirty="0" smtClean="0">
              <a:solidFill>
                <a:schemeClr val="accent2">
                  <a:lumMod val="50000"/>
                </a:schemeClr>
              </a:solidFill>
            </a:rPr>
            <a:t>CHIMERE</a:t>
          </a:r>
        </a:p>
        <a:p>
          <a:pPr lvl="0" algn="ctr" defTabSz="2222500">
            <a:lnSpc>
              <a:spcPct val="90000"/>
            </a:lnSpc>
            <a:spcBef>
              <a:spcPct val="0"/>
            </a:spcBef>
            <a:spcAft>
              <a:spcPct val="35000"/>
            </a:spcAft>
          </a:pPr>
          <a:r>
            <a:rPr lang="en-US" sz="2400" kern="1200" dirty="0" smtClean="0">
              <a:solidFill>
                <a:schemeClr val="accent2">
                  <a:lumMod val="50000"/>
                </a:schemeClr>
              </a:solidFill>
            </a:rPr>
            <a:t>2013b</a:t>
          </a:r>
          <a:endParaRPr lang="ru-RU" sz="2400" kern="1200" dirty="0">
            <a:solidFill>
              <a:schemeClr val="accent2">
                <a:lumMod val="50000"/>
              </a:schemeClr>
            </a:solidFill>
          </a:endParaRPr>
        </a:p>
      </dsp:txBody>
      <dsp:txXfrm>
        <a:off x="3954746" y="1283687"/>
        <a:ext cx="2651119" cy="2360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3D816-7143-48A1-A4A7-61F9EFE69CF4}">
      <dsp:nvSpPr>
        <dsp:cNvPr id="0" name=""/>
        <dsp:cNvSpPr/>
      </dsp:nvSpPr>
      <dsp:spPr>
        <a:xfrm>
          <a:off x="1873486" y="-49253"/>
          <a:ext cx="1371902" cy="137211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57218-C9AF-4D00-9315-A2A971A35CFD}">
      <dsp:nvSpPr>
        <dsp:cNvPr id="0" name=""/>
        <dsp:cNvSpPr/>
      </dsp:nvSpPr>
      <dsp:spPr>
        <a:xfrm>
          <a:off x="2176722" y="446120"/>
          <a:ext cx="762339" cy="38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WRF</a:t>
          </a:r>
          <a:endParaRPr lang="ru-RU" sz="1300" kern="1200" dirty="0"/>
        </a:p>
      </dsp:txBody>
      <dsp:txXfrm>
        <a:off x="2176722" y="446120"/>
        <a:ext cx="762339" cy="381078"/>
      </dsp:txXfrm>
    </dsp:sp>
    <dsp:sp modelId="{C9ADF59B-8728-45A0-84B0-6FF1DD66A943}">
      <dsp:nvSpPr>
        <dsp:cNvPr id="0" name=""/>
        <dsp:cNvSpPr/>
      </dsp:nvSpPr>
      <dsp:spPr>
        <a:xfrm>
          <a:off x="1222571" y="557987"/>
          <a:ext cx="1911650" cy="173438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0D1C1E-0E47-4E36-BEB5-1E857FEEDB4B}">
      <dsp:nvSpPr>
        <dsp:cNvPr id="0" name=""/>
        <dsp:cNvSpPr/>
      </dsp:nvSpPr>
      <dsp:spPr>
        <a:xfrm>
          <a:off x="1797226" y="1239060"/>
          <a:ext cx="762339" cy="38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Cosmo-Ru7</a:t>
          </a:r>
          <a:endParaRPr lang="ru-RU" sz="1300" kern="1200" dirty="0"/>
        </a:p>
      </dsp:txBody>
      <dsp:txXfrm>
        <a:off x="1797226" y="1239060"/>
        <a:ext cx="762339" cy="381078"/>
      </dsp:txXfrm>
    </dsp:sp>
    <dsp:sp modelId="{5972E9C2-661C-4B2F-96BD-1FC87A824C0F}">
      <dsp:nvSpPr>
        <dsp:cNvPr id="0" name=""/>
        <dsp:cNvSpPr/>
      </dsp:nvSpPr>
      <dsp:spPr>
        <a:xfrm>
          <a:off x="1807694" y="1523343"/>
          <a:ext cx="1505547" cy="1376161"/>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EE714-BB1E-470A-8744-3CDD63D5996C}">
      <dsp:nvSpPr>
        <dsp:cNvPr id="0" name=""/>
        <dsp:cNvSpPr/>
      </dsp:nvSpPr>
      <dsp:spPr>
        <a:xfrm>
          <a:off x="2178525" y="2033141"/>
          <a:ext cx="762339" cy="38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Cosmo-Ru</a:t>
          </a:r>
          <a:r>
            <a:rPr lang="ru-RU" sz="1400" b="1" kern="1200" dirty="0" smtClean="0"/>
            <a:t> </a:t>
          </a:r>
          <a:r>
            <a:rPr lang="en-US" sz="1400" b="1" kern="1200" dirty="0" smtClean="0"/>
            <a:t>2</a:t>
          </a:r>
          <a:r>
            <a:rPr lang="ru-RU" sz="1300" kern="1200" dirty="0" smtClean="0"/>
            <a:t>,</a:t>
          </a:r>
          <a:r>
            <a:rPr lang="en-US" sz="1300" kern="1200" dirty="0" smtClean="0"/>
            <a:t>2</a:t>
          </a:r>
          <a:endParaRPr lang="ru-RU" sz="1300" kern="1200" dirty="0"/>
        </a:p>
      </dsp:txBody>
      <dsp:txXfrm>
        <a:off x="2178525" y="2033141"/>
        <a:ext cx="762339" cy="381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E7465-2B7A-4B7A-B9EC-BC530C26B63F}">
      <dsp:nvSpPr>
        <dsp:cNvPr id="0" name=""/>
        <dsp:cNvSpPr/>
      </dsp:nvSpPr>
      <dsp:spPr>
        <a:xfrm>
          <a:off x="12540" y="0"/>
          <a:ext cx="3968251" cy="2480156"/>
        </a:xfrm>
        <a:prstGeom prst="swooshArrow">
          <a:avLst>
            <a:gd name="adj1" fmla="val 25000"/>
            <a:gd name="adj2" fmla="val 25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F903E4EF-C6E7-4AE4-8CD6-ECB70BB769DA}">
      <dsp:nvSpPr>
        <dsp:cNvPr id="0" name=""/>
        <dsp:cNvSpPr/>
      </dsp:nvSpPr>
      <dsp:spPr>
        <a:xfrm>
          <a:off x="738413" y="1711804"/>
          <a:ext cx="103174" cy="1031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3642AF-7747-4FA3-B469-8D38429208FB}">
      <dsp:nvSpPr>
        <dsp:cNvPr id="0" name=""/>
        <dsp:cNvSpPr/>
      </dsp:nvSpPr>
      <dsp:spPr>
        <a:xfrm>
          <a:off x="581784" y="1803749"/>
          <a:ext cx="1341034" cy="63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70" tIns="0" rIns="0" bIns="0" numCol="1" spcCol="1270" anchor="t" anchorCtr="0">
          <a:noAutofit/>
        </a:bodyPr>
        <a:lstStyle/>
        <a:p>
          <a:pPr lvl="0" algn="l" defTabSz="622300">
            <a:lnSpc>
              <a:spcPct val="90000"/>
            </a:lnSpc>
            <a:spcBef>
              <a:spcPct val="0"/>
            </a:spcBef>
            <a:spcAft>
              <a:spcPct val="35000"/>
            </a:spcAft>
          </a:pPr>
          <a:r>
            <a:rPr lang="ru-RU" sz="1400" b="1" kern="1200" dirty="0" smtClean="0"/>
            <a:t>Данные Росстата</a:t>
          </a:r>
          <a:endParaRPr lang="ru-RU" sz="1400" b="1" kern="1200" dirty="0"/>
        </a:p>
      </dsp:txBody>
      <dsp:txXfrm>
        <a:off x="581784" y="1803749"/>
        <a:ext cx="1341034" cy="636050"/>
      </dsp:txXfrm>
    </dsp:sp>
    <dsp:sp modelId="{3FB1E8F5-5383-4DAC-BE50-2A26C04D818D}">
      <dsp:nvSpPr>
        <dsp:cNvPr id="0" name=""/>
        <dsp:cNvSpPr/>
      </dsp:nvSpPr>
      <dsp:spPr>
        <a:xfrm>
          <a:off x="1649127" y="1037697"/>
          <a:ext cx="186507" cy="1865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1EF7C-458A-4225-B361-9F1CCA4BFD72}">
      <dsp:nvSpPr>
        <dsp:cNvPr id="0" name=""/>
        <dsp:cNvSpPr/>
      </dsp:nvSpPr>
      <dsp:spPr>
        <a:xfrm>
          <a:off x="1474662" y="1130951"/>
          <a:ext cx="1487818" cy="134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27" tIns="0" rIns="0" bIns="0" numCol="1" spcCol="1270" anchor="t" anchorCtr="0">
          <a:noAutofit/>
        </a:bodyPr>
        <a:lstStyle/>
        <a:p>
          <a:pPr lvl="0" algn="l" defTabSz="622300">
            <a:lnSpc>
              <a:spcPct val="90000"/>
            </a:lnSpc>
            <a:spcBef>
              <a:spcPct val="0"/>
            </a:spcBef>
            <a:spcAft>
              <a:spcPct val="35000"/>
            </a:spcAft>
          </a:pPr>
          <a:endParaRPr lang="ru-RU" sz="1400" kern="1200" dirty="0" smtClean="0"/>
        </a:p>
        <a:p>
          <a:pPr lvl="0" algn="l" defTabSz="622300">
            <a:lnSpc>
              <a:spcPct val="90000"/>
            </a:lnSpc>
            <a:spcBef>
              <a:spcPct val="0"/>
            </a:spcBef>
            <a:spcAft>
              <a:spcPct val="35000"/>
            </a:spcAft>
          </a:pPr>
          <a:r>
            <a:rPr lang="ru-RU" sz="2000" b="1" kern="1200" dirty="0" smtClean="0"/>
            <a:t>ЕМЕР2013</a:t>
          </a:r>
          <a:endParaRPr lang="ru-RU" sz="2000" b="1" kern="1200" dirty="0"/>
        </a:p>
      </dsp:txBody>
      <dsp:txXfrm>
        <a:off x="1474662" y="1130951"/>
        <a:ext cx="1487818" cy="1349205"/>
      </dsp:txXfrm>
    </dsp:sp>
    <dsp:sp modelId="{7D079B25-C04B-4672-BD2D-74D1265F49C4}">
      <dsp:nvSpPr>
        <dsp:cNvPr id="0" name=""/>
        <dsp:cNvSpPr/>
      </dsp:nvSpPr>
      <dsp:spPr>
        <a:xfrm>
          <a:off x="2744364" y="627479"/>
          <a:ext cx="257936" cy="257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A6488-41EA-4855-97F5-F6B99793E161}">
      <dsp:nvSpPr>
        <dsp:cNvPr id="0" name=""/>
        <dsp:cNvSpPr/>
      </dsp:nvSpPr>
      <dsp:spPr>
        <a:xfrm>
          <a:off x="2458913" y="756447"/>
          <a:ext cx="1781217" cy="1723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675" tIns="0" rIns="0" bIns="0" numCol="1" spcCol="1270" anchor="t" anchorCtr="0">
          <a:noAutofit/>
        </a:bodyPr>
        <a:lstStyle/>
        <a:p>
          <a:pPr lvl="0" algn="l" defTabSz="533400">
            <a:lnSpc>
              <a:spcPct val="90000"/>
            </a:lnSpc>
            <a:spcBef>
              <a:spcPct val="0"/>
            </a:spcBef>
            <a:spcAft>
              <a:spcPct val="35000"/>
            </a:spcAft>
          </a:pPr>
          <a:endParaRPr lang="ru-RU" sz="1200" kern="1200" dirty="0" smtClean="0"/>
        </a:p>
        <a:p>
          <a:pPr lvl="0" algn="l" defTabSz="533400">
            <a:lnSpc>
              <a:spcPct val="90000"/>
            </a:lnSpc>
            <a:spcBef>
              <a:spcPct val="0"/>
            </a:spcBef>
            <a:spcAft>
              <a:spcPct val="35000"/>
            </a:spcAft>
          </a:pPr>
          <a:r>
            <a:rPr lang="ru-RU" sz="1600" b="1" kern="1200" dirty="0" err="1" smtClean="0"/>
            <a:t>Препроцессинг</a:t>
          </a:r>
          <a:r>
            <a:rPr lang="ru-RU" sz="1600" b="1" kern="1200" dirty="0" smtClean="0"/>
            <a:t> эмиссий</a:t>
          </a:r>
          <a:endParaRPr lang="ru-RU" sz="1600" b="1" kern="1200" dirty="0"/>
        </a:p>
      </dsp:txBody>
      <dsp:txXfrm>
        <a:off x="2458913" y="756447"/>
        <a:ext cx="1781217" cy="172370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4BDA1-082E-4FC4-9CB1-975703AC4EF4}" type="datetimeFigureOut">
              <a:rPr lang="ru-RU" smtClean="0"/>
              <a:t>27.10.2021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B6AFB-FCFD-4F43-8B3E-1E1C7CCE59C5}" type="slidenum">
              <a:rPr lang="ru-RU" smtClean="0"/>
              <a:t>‹#›</a:t>
            </a:fld>
            <a:endParaRPr lang="ru-RU"/>
          </a:p>
        </p:txBody>
      </p:sp>
    </p:spTree>
    <p:extLst>
      <p:ext uri="{BB962C8B-B14F-4D97-AF65-F5344CB8AC3E}">
        <p14:creationId xmlns:p14="http://schemas.microsoft.com/office/powerpoint/2010/main" val="38543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t>
            </a:r>
            <a:r>
              <a:rPr lang="en-US" dirty="0" err="1"/>
              <a:t>measurments</a:t>
            </a:r>
            <a:r>
              <a:rPr lang="en-US" dirty="0"/>
              <a:t> received from more than 50 </a:t>
            </a:r>
            <a:r>
              <a:rPr lang="en-US" dirty="0" err="1"/>
              <a:t>Mosecomonitoring</a:t>
            </a:r>
            <a:r>
              <a:rPr lang="en-US" dirty="0"/>
              <a:t> </a:t>
            </a:r>
            <a:r>
              <a:rPr lang="en-US" dirty="0">
                <a:latin typeface="Arial" panose="020B0604020202020204" pitchFamily="34" charset="0"/>
                <a:cs typeface="Arial" panose="020B0604020202020204" pitchFamily="34" charset="0"/>
              </a:rPr>
              <a:t>measuring stations located all over Moscow city.</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3</a:t>
            </a:fld>
            <a:endParaRPr lang="ru-RU"/>
          </a:p>
        </p:txBody>
      </p:sp>
    </p:spTree>
    <p:extLst>
      <p:ext uri="{BB962C8B-B14F-4D97-AF65-F5344CB8AC3E}">
        <p14:creationId xmlns:p14="http://schemas.microsoft.com/office/powerpoint/2010/main" val="403037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recalculated emissions spatial distribution using updated set of </a:t>
            </a:r>
            <a:r>
              <a:rPr lang="en-US" dirty="0" err="1"/>
              <a:t>GlobCover</a:t>
            </a:r>
            <a:r>
              <a:rPr lang="en-US" dirty="0"/>
              <a:t> data and on the right you can see updated CO emissions spatial distribution on CHIMERE 2km grid. It’s</a:t>
            </a:r>
            <a:r>
              <a:rPr lang="ru-RU" dirty="0"/>
              <a:t> </a:t>
            </a:r>
            <a:r>
              <a:rPr lang="en-US" dirty="0"/>
              <a:t>noticeably</a:t>
            </a:r>
            <a:r>
              <a:rPr lang="ru-RU" dirty="0"/>
              <a:t> </a:t>
            </a:r>
            <a:r>
              <a:rPr lang="en-US" dirty="0"/>
              <a:t>that new set of emissions data cover larger territories than original one, we can see emissions maximum reduction at the south part of city. And we can explain it by the fact that the same amount of EMEP emissions now evenly distributed to the larger amount of </a:t>
            </a:r>
            <a:r>
              <a:rPr lang="en-US" dirty="0" err="1"/>
              <a:t>GlobCover</a:t>
            </a:r>
            <a:r>
              <a:rPr lang="en-US" dirty="0"/>
              <a:t> urban type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 lines</a:t>
            </a:r>
            <a:r>
              <a:rPr lang="ru-RU" dirty="0"/>
              <a:t> </a:t>
            </a:r>
            <a:r>
              <a:rPr lang="en-US" dirty="0"/>
              <a:t>in pictures indicate EMEP 50km cells borders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can see that maximum at the west part of experimental domain hasn’t been changed much. This is due to the fact that in the first EMEP cell the amount of </a:t>
            </a:r>
            <a:r>
              <a:rPr lang="en-US" dirty="0" err="1"/>
              <a:t>GlobCover</a:t>
            </a:r>
            <a:r>
              <a:rPr lang="en-US" dirty="0"/>
              <a:t> urban cells hasn’t been changed much </a:t>
            </a:r>
            <a:r>
              <a:rPr lang="en-US" dirty="0" err="1"/>
              <a:t>eather</a:t>
            </a:r>
            <a:r>
              <a:rPr lang="en-US" dirty="0"/>
              <a:t>.</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17</a:t>
            </a:fld>
            <a:endParaRPr lang="ru-RU"/>
          </a:p>
        </p:txBody>
      </p:sp>
    </p:spTree>
    <p:extLst>
      <p:ext uri="{BB962C8B-B14F-4D97-AF65-F5344CB8AC3E}">
        <p14:creationId xmlns:p14="http://schemas.microsoft.com/office/powerpoint/2010/main" val="325373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CHIMERE experimental calculations with updated EMEP emissions spatial distribution confirmed the efficiency of applied </a:t>
            </a:r>
            <a:r>
              <a:rPr lang="en-US" sz="1200" b="1" dirty="0">
                <a:latin typeface="Arial" panose="020B0604020202020204" pitchFamily="34" charset="0"/>
                <a:ea typeface="Calibri" panose="020F0502020204030204" pitchFamily="34" charset="0"/>
                <a:cs typeface="Arial" panose="020B0604020202020204" pitchFamily="34" charset="0"/>
              </a:rPr>
              <a:t>land use data </a:t>
            </a:r>
            <a:r>
              <a:rPr lang="en-US" sz="1200" b="1" dirty="0">
                <a:latin typeface="Arial" panose="020B0604020202020204" pitchFamily="34" charset="0"/>
                <a:cs typeface="Arial" panose="020B0604020202020204" pitchFamily="34" charset="0"/>
              </a:rPr>
              <a:t>c</a:t>
            </a:r>
            <a:r>
              <a:rPr lang="en-US" sz="1200" b="1" dirty="0">
                <a:latin typeface="Arial" panose="020B0604020202020204" pitchFamily="34" charset="0"/>
                <a:ea typeface="Calibri" panose="020F0502020204030204" pitchFamily="34" charset="0"/>
                <a:cs typeface="Arial" panose="020B0604020202020204" pitchFamily="34" charset="0"/>
              </a:rPr>
              <a:t>larification </a:t>
            </a:r>
            <a:r>
              <a:rPr lang="en-US" dirty="0"/>
              <a:t>method. We can see expansion of the concentrations field for…</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19</a:t>
            </a:fld>
            <a:endParaRPr lang="ru-RU"/>
          </a:p>
        </p:txBody>
      </p:sp>
    </p:spTree>
    <p:extLst>
      <p:ext uri="{BB962C8B-B14F-4D97-AF65-F5344CB8AC3E}">
        <p14:creationId xmlns:p14="http://schemas.microsoft.com/office/powerpoint/2010/main" val="149807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the quality of CHIMERE calculations of daily maximums of main pollutants for Moscow city.</a:t>
            </a:r>
            <a:r>
              <a:rPr lang="ru-RU" dirty="0"/>
              <a:t> Ш</a:t>
            </a:r>
            <a:r>
              <a:rPr lang="en" dirty="0"/>
              <a:t>t should be noted that the evaluation period</a:t>
            </a:r>
            <a:r>
              <a:rPr lang="ru-RU" dirty="0"/>
              <a:t> (</a:t>
            </a:r>
            <a:r>
              <a:rPr lang="en" dirty="0"/>
              <a:t>FEBRUARY 2019 - MARCH 2020</a:t>
            </a:r>
            <a:r>
              <a:rPr lang="ru-RU" dirty="0"/>
              <a:t>)</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included</a:t>
            </a:r>
            <a:r>
              <a:rPr lang="ru-RU" dirty="0"/>
              <a:t> </a:t>
            </a:r>
            <a:r>
              <a:rPr lang="en-US" dirty="0"/>
              <a:t>abnormal </a:t>
            </a:r>
            <a:r>
              <a:rPr lang="en-US" sz="1200" kern="1200" dirty="0">
                <a:solidFill>
                  <a:schemeClr val="tx1"/>
                </a:solidFill>
                <a:latin typeface="+mn-lt"/>
                <a:ea typeface="+mn-ea"/>
                <a:cs typeface="Arial" pitchFamily="34" charset="0"/>
              </a:rPr>
              <a:t>weather conditions in June, July, </a:t>
            </a:r>
            <a:r>
              <a:rPr lang="en-US" sz="1200" kern="1200" dirty="0" err="1">
                <a:solidFill>
                  <a:schemeClr val="tx1"/>
                </a:solidFill>
                <a:latin typeface="+mn-lt"/>
                <a:ea typeface="+mn-ea"/>
                <a:cs typeface="Arial" pitchFamily="34" charset="0"/>
              </a:rPr>
              <a:t>Semptember</a:t>
            </a:r>
            <a:r>
              <a:rPr lang="en-US" sz="1200" kern="1200" dirty="0">
                <a:solidFill>
                  <a:schemeClr val="tx1"/>
                </a:solidFill>
                <a:latin typeface="+mn-lt"/>
                <a:ea typeface="+mn-ea"/>
                <a:cs typeface="Arial" pitchFamily="34" charset="0"/>
              </a:rPr>
              <a:t> 2019 and winter and summer </a:t>
            </a:r>
            <a:r>
              <a:rPr lang="en-US" sz="1200" kern="1200" dirty="0" smtClean="0">
                <a:solidFill>
                  <a:schemeClr val="tx1"/>
                </a:solidFill>
                <a:latin typeface="+mn-lt"/>
                <a:ea typeface="+mn-ea"/>
                <a:cs typeface="Arial" pitchFamily="34" charset="0"/>
              </a:rPr>
              <a:t>2020.</a:t>
            </a:r>
            <a:r>
              <a:rPr lang="ru-RU" sz="1200" kern="1200" dirty="0" smtClean="0">
                <a:solidFill>
                  <a:schemeClr val="tx1"/>
                </a:solidFill>
                <a:latin typeface="+mn-lt"/>
                <a:ea typeface="+mn-ea"/>
                <a:cs typeface="Arial" pitchFamily="34" charset="0"/>
              </a:rPr>
              <a:t> Видно ,что средняя по городу ошибка модельного прогноза имеет сезонный характер. Ошибки прогноза СО и РМ10 малы, Ошибки прогноза максимальных</a:t>
            </a:r>
            <a:r>
              <a:rPr lang="ru-RU" sz="1200" kern="1200" baseline="0" dirty="0" smtClean="0">
                <a:solidFill>
                  <a:schemeClr val="tx1"/>
                </a:solidFill>
                <a:latin typeface="+mn-lt"/>
                <a:ea typeface="+mn-ea"/>
                <a:cs typeface="Arial" pitchFamily="34" charset="0"/>
              </a:rPr>
              <a:t> концентраций </a:t>
            </a:r>
            <a:r>
              <a:rPr lang="en-US" sz="1200" kern="1200" dirty="0" smtClean="0">
                <a:solidFill>
                  <a:schemeClr val="tx1"/>
                </a:solidFill>
                <a:latin typeface="+mn-lt"/>
                <a:ea typeface="+mn-ea"/>
                <a:cs typeface="Arial" pitchFamily="34" charset="0"/>
              </a:rPr>
              <a:t>NO2</a:t>
            </a:r>
            <a:r>
              <a:rPr lang="ru-RU" sz="1200" kern="1200" dirty="0" smtClean="0">
                <a:solidFill>
                  <a:schemeClr val="tx1"/>
                </a:solidFill>
                <a:latin typeface="+mn-lt"/>
                <a:ea typeface="+mn-ea"/>
                <a:cs typeface="Arial" pitchFamily="34" charset="0"/>
              </a:rPr>
              <a:t> возрастают в теплый сезон.</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E8195B42-C20B-9948-BB79-4B4F4602943A}" type="slidenum">
              <a:rPr lang="ru-RU" smtClean="0"/>
              <a:t>5</a:t>
            </a:fld>
            <a:endParaRPr lang="ru-RU"/>
          </a:p>
        </p:txBody>
      </p:sp>
    </p:spTree>
    <p:extLst>
      <p:ext uri="{BB962C8B-B14F-4D97-AF65-F5344CB8AC3E}">
        <p14:creationId xmlns:p14="http://schemas.microsoft.com/office/powerpoint/2010/main" val="3852447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And finally in the same way we corrected daily variability with use of Yandex data.</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9</a:t>
            </a:fld>
            <a:endParaRPr lang="ru-RU"/>
          </a:p>
        </p:txBody>
      </p:sp>
    </p:spTree>
    <p:extLst>
      <p:ext uri="{BB962C8B-B14F-4D97-AF65-F5344CB8AC3E}">
        <p14:creationId xmlns:p14="http://schemas.microsoft.com/office/powerpoint/2010/main" val="253436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0" dirty="0"/>
              <a:t>First developed method is the </a:t>
            </a:r>
            <a:r>
              <a:rPr lang="en-US" sz="1200" b="0" dirty="0">
                <a:latin typeface="Arial" panose="020B0604020202020204" pitchFamily="34" charset="0"/>
                <a:cs typeface="Arial" panose="020B0604020202020204" pitchFamily="34" charset="0"/>
              </a:rPr>
              <a:t>correction of spatial distribution of emissions. Since road transport is main source of air pollutants emissions in Moscow city, at first we analyzed spatial distribution of road transport emissions on 2 km CHIMERE model grid. And, as you can see on slide, maximum of emissions volumes was located at the southwestern part of the Moscow. However, we can’t find the reason for such spatial distribution of transport emissions because we have transport roads all over the Moscow, not only at the southwestern part. Therefore, we changed values in the northern and southern EMEP cells to an average between them.</a:t>
            </a:r>
            <a:endParaRPr lang="ru-RU" b="0" dirty="0"/>
          </a:p>
        </p:txBody>
      </p:sp>
      <p:sp>
        <p:nvSpPr>
          <p:cNvPr id="4" name="Номер слайда 3"/>
          <p:cNvSpPr>
            <a:spLocks noGrp="1"/>
          </p:cNvSpPr>
          <p:nvPr>
            <p:ph type="sldNum" sz="quarter" idx="5"/>
          </p:nvPr>
        </p:nvSpPr>
        <p:spPr/>
        <p:txBody>
          <a:bodyPr/>
          <a:lstStyle/>
          <a:p>
            <a:fld id="{E8195B42-C20B-9948-BB79-4B4F4602943A}" type="slidenum">
              <a:rPr lang="ru-RU" smtClean="0"/>
              <a:t>10</a:t>
            </a:fld>
            <a:endParaRPr lang="ru-RU"/>
          </a:p>
        </p:txBody>
      </p:sp>
    </p:spTree>
    <p:extLst>
      <p:ext uri="{BB962C8B-B14F-4D97-AF65-F5344CB8AC3E}">
        <p14:creationId xmlns:p14="http://schemas.microsoft.com/office/powerpoint/2010/main" val="80801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And as a result we got more even and realistic spatial distribution of transport emissions for Moscow city territory.</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11</a:t>
            </a:fld>
            <a:endParaRPr lang="ru-RU"/>
          </a:p>
        </p:txBody>
      </p:sp>
    </p:spTree>
    <p:extLst>
      <p:ext uri="{BB962C8B-B14F-4D97-AF65-F5344CB8AC3E}">
        <p14:creationId xmlns:p14="http://schemas.microsoft.com/office/powerpoint/2010/main" val="2533280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7982C1C-B19A-9B4E-9215-52438E0DA8CE}" type="slidenum">
              <a:rPr lang="ru-RU" smtClean="0"/>
              <a:t>12</a:t>
            </a:fld>
            <a:endParaRPr lang="ru-RU"/>
          </a:p>
        </p:txBody>
      </p:sp>
    </p:spTree>
    <p:extLst>
      <p:ext uri="{BB962C8B-B14F-4D97-AF65-F5344CB8AC3E}">
        <p14:creationId xmlns:p14="http://schemas.microsoft.com/office/powerpoint/2010/main" val="290761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this slide you can see spatial distribution of </a:t>
            </a:r>
            <a:r>
              <a:rPr lang="en-US" dirty="0" err="1"/>
              <a:t>GlobCover</a:t>
            </a:r>
            <a:r>
              <a:rPr lang="en-US" dirty="0"/>
              <a:t> inventory urban cells on the left and CO emissions spatial distribution on CHIMERE 2km grid on the right for </a:t>
            </a:r>
            <a:r>
              <a:rPr lang="en-US" dirty="0" err="1"/>
              <a:t>Nizniy</a:t>
            </a:r>
            <a:r>
              <a:rPr lang="en-US" dirty="0"/>
              <a:t> </a:t>
            </a:r>
            <a:r>
              <a:rPr lang="en-US" dirty="0" err="1"/>
              <a:t>Nivgorod</a:t>
            </a:r>
            <a:r>
              <a:rPr lang="en-US" dirty="0"/>
              <a:t> city territory. You can see that spatial distributions of data are very similar, that is spatial distribution of emissions  depends on location of </a:t>
            </a:r>
            <a:r>
              <a:rPr lang="en-US" dirty="0" err="1"/>
              <a:t>landuse</a:t>
            </a:r>
            <a:r>
              <a:rPr lang="en-US" dirty="0"/>
              <a:t> database urban type cells.</a:t>
            </a:r>
            <a:r>
              <a:rPr lang="ru-RU" dirty="0"/>
              <a:t> </a:t>
            </a:r>
            <a:r>
              <a:rPr lang="en" dirty="0"/>
              <a:t>That's all another way of saying that</a:t>
            </a:r>
            <a:r>
              <a:rPr lang="ru-RU" dirty="0"/>
              <a:t> </a:t>
            </a:r>
            <a:r>
              <a:rPr lang="en-US" dirty="0"/>
              <a:t>main volume of EMEP emissions is evenly distributed only over territories covered by </a:t>
            </a:r>
            <a:r>
              <a:rPr lang="en-US" dirty="0" err="1"/>
              <a:t>GlobCover</a:t>
            </a:r>
            <a:r>
              <a:rPr lang="en-US" dirty="0"/>
              <a:t> urban type cells.</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as you can see, </a:t>
            </a:r>
            <a:r>
              <a:rPr lang="en-US" dirty="0" err="1"/>
              <a:t>GlobCover</a:t>
            </a:r>
            <a:r>
              <a:rPr lang="en-US" dirty="0"/>
              <a:t> inventory doesn’t describe suburban areas with urban cells,</a:t>
            </a:r>
            <a:r>
              <a:rPr lang="ru-RU" dirty="0"/>
              <a:t> </a:t>
            </a:r>
            <a:r>
              <a:rPr lang="en-US" dirty="0"/>
              <a:t>also you can see unreasonable</a:t>
            </a:r>
            <a:r>
              <a:rPr lang="ru-RU" dirty="0"/>
              <a:t> </a:t>
            </a:r>
            <a:r>
              <a:rPr lang="en-US" dirty="0"/>
              <a:t>maximum of emissions volumes at south part of city. So we decided to carefully </a:t>
            </a:r>
            <a:r>
              <a:rPr lang="en-US" dirty="0" err="1"/>
              <a:t>analize</a:t>
            </a:r>
            <a:r>
              <a:rPr lang="en-US" dirty="0"/>
              <a:t> </a:t>
            </a:r>
            <a:r>
              <a:rPr lang="en-US" dirty="0" err="1"/>
              <a:t>landuse</a:t>
            </a:r>
            <a:r>
              <a:rPr lang="en-US" dirty="0"/>
              <a:t> data and clarify it if needed.</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14</a:t>
            </a:fld>
            <a:endParaRPr lang="ru-RU"/>
          </a:p>
        </p:txBody>
      </p:sp>
    </p:spTree>
    <p:extLst>
      <p:ext uri="{BB962C8B-B14F-4D97-AF65-F5344CB8AC3E}">
        <p14:creationId xmlns:p14="http://schemas.microsoft.com/office/powerpoint/2010/main" val="155053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To analyze </a:t>
            </a:r>
            <a:r>
              <a:rPr lang="en-US" dirty="0" err="1"/>
              <a:t>landuse</a:t>
            </a:r>
            <a:r>
              <a:rPr lang="en-US" dirty="0"/>
              <a:t> data we used </a:t>
            </a:r>
            <a:r>
              <a:rPr lang="en-US" dirty="0" err="1"/>
              <a:t>NexGIS</a:t>
            </a:r>
            <a:r>
              <a:rPr lang="en-US" dirty="0"/>
              <a:t> company </a:t>
            </a:r>
            <a:r>
              <a:rPr lang="en-US" dirty="0" err="1"/>
              <a:t>geoinformational</a:t>
            </a:r>
            <a:r>
              <a:rPr lang="en-US" dirty="0"/>
              <a:t> data. This data is represented as polygons, each polygon has its own one out of 41 </a:t>
            </a:r>
            <a:r>
              <a:rPr lang="en-US" dirty="0" err="1"/>
              <a:t>landuse</a:t>
            </a:r>
            <a:r>
              <a:rPr lang="en-US" dirty="0"/>
              <a:t> type. We visually analyzed spatial distribution of 14 types of polygons, which are highlighted in red color</a:t>
            </a:r>
            <a:r>
              <a:rPr lang="ru-RU" dirty="0"/>
              <a:t> </a:t>
            </a:r>
            <a:r>
              <a:rPr lang="en-US" dirty="0"/>
              <a:t>here.</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15</a:t>
            </a:fld>
            <a:endParaRPr lang="ru-RU"/>
          </a:p>
        </p:txBody>
      </p:sp>
    </p:spTree>
    <p:extLst>
      <p:ext uri="{BB962C8B-B14F-4D97-AF65-F5344CB8AC3E}">
        <p14:creationId xmlns:p14="http://schemas.microsoft.com/office/powerpoint/2010/main" val="333140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a:t>
            </a:r>
            <a:r>
              <a:rPr lang="en-US" dirty="0"/>
              <a:t>and compared it to spatial distribution of </a:t>
            </a:r>
            <a:r>
              <a:rPr lang="en-US" dirty="0" err="1"/>
              <a:t>GlobCover</a:t>
            </a:r>
            <a:r>
              <a:rPr lang="en-US" dirty="0"/>
              <a:t> urban</a:t>
            </a:r>
            <a:r>
              <a:rPr lang="ru-RU" dirty="0"/>
              <a:t> </a:t>
            </a:r>
            <a:r>
              <a:rPr lang="en-US" dirty="0"/>
              <a:t>cells spatial distribution.</a:t>
            </a:r>
            <a:r>
              <a:rPr lang="ru-RU" dirty="0"/>
              <a:t> </a:t>
            </a:r>
            <a:r>
              <a:rPr lang="en-US" dirty="0"/>
              <a:t>Then we chose two types of polygons – </a:t>
            </a:r>
            <a:r>
              <a:rPr lang="en-US" dirty="0" err="1"/>
              <a:t>residental</a:t>
            </a:r>
            <a:r>
              <a:rPr lang="en-US" dirty="0"/>
              <a:t> and industrial sites – and marked them as urban areas. These types was chosen</a:t>
            </a:r>
            <a:r>
              <a:rPr lang="ru-RU" dirty="0"/>
              <a:t> </a:t>
            </a:r>
            <a:r>
              <a:rPr lang="en-US" dirty="0"/>
              <a:t>due to the fact that they make the largest contribution to the coverage of</a:t>
            </a:r>
            <a:r>
              <a:rPr lang="ru-RU" dirty="0"/>
              <a:t> </a:t>
            </a:r>
            <a:r>
              <a:rPr lang="en-US" dirty="0"/>
              <a:t>urban areas</a:t>
            </a:r>
            <a:r>
              <a:rPr lang="ru-RU" dirty="0"/>
              <a:t>. </a:t>
            </a:r>
            <a:r>
              <a:rPr lang="en-US" dirty="0"/>
              <a:t>So that these types of polygons were used for </a:t>
            </a:r>
            <a:r>
              <a:rPr lang="en-US" dirty="0" err="1"/>
              <a:t>GlobCover</a:t>
            </a:r>
            <a:r>
              <a:rPr lang="en-US" dirty="0"/>
              <a:t> inventory clarification.</a:t>
            </a:r>
            <a:endParaRPr lang="ru-RU" dirty="0"/>
          </a:p>
        </p:txBody>
      </p:sp>
      <p:sp>
        <p:nvSpPr>
          <p:cNvPr id="4" name="Номер слайда 3"/>
          <p:cNvSpPr>
            <a:spLocks noGrp="1"/>
          </p:cNvSpPr>
          <p:nvPr>
            <p:ph type="sldNum" sz="quarter" idx="5"/>
          </p:nvPr>
        </p:nvSpPr>
        <p:spPr/>
        <p:txBody>
          <a:bodyPr/>
          <a:lstStyle/>
          <a:p>
            <a:fld id="{E8195B42-C20B-9948-BB79-4B4F4602943A}" type="slidenum">
              <a:rPr lang="ru-RU" smtClean="0"/>
              <a:t>16</a:t>
            </a:fld>
            <a:endParaRPr lang="ru-RU"/>
          </a:p>
        </p:txBody>
      </p:sp>
    </p:spTree>
    <p:extLst>
      <p:ext uri="{BB962C8B-B14F-4D97-AF65-F5344CB8AC3E}">
        <p14:creationId xmlns:p14="http://schemas.microsoft.com/office/powerpoint/2010/main" val="98569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8B7840F-B523-4E91-9541-AEBA4A713C75}" type="datetimeFigureOut">
              <a:rPr lang="ru-RU" smtClean="0"/>
              <a:t>27.10.2021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238805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B7840F-B523-4E91-9541-AEBA4A713C75}" type="datetimeFigureOut">
              <a:rPr lang="ru-RU" smtClean="0"/>
              <a:t>27.10.2021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132262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B7840F-B523-4E91-9541-AEBA4A713C75}" type="datetimeFigureOut">
              <a:rPr lang="ru-RU" smtClean="0"/>
              <a:t>27.10.2021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134884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B7840F-B523-4E91-9541-AEBA4A713C75}" type="datetimeFigureOut">
              <a:rPr lang="ru-RU" smtClean="0"/>
              <a:t>27.10.2021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422190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8B7840F-B523-4E91-9541-AEBA4A713C75}" type="datetimeFigureOut">
              <a:rPr lang="ru-RU" smtClean="0"/>
              <a:t>27.10.2021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51327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8B7840F-B523-4E91-9541-AEBA4A713C75}" type="datetimeFigureOut">
              <a:rPr lang="ru-RU" smtClean="0"/>
              <a:t>27.10.2021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85125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8B7840F-B523-4E91-9541-AEBA4A713C75}" type="datetimeFigureOut">
              <a:rPr lang="ru-RU" smtClean="0"/>
              <a:t>27.10.2021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3086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8B7840F-B523-4E91-9541-AEBA4A713C75}" type="datetimeFigureOut">
              <a:rPr lang="ru-RU" smtClean="0"/>
              <a:t>27.10.2021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397510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B7840F-B523-4E91-9541-AEBA4A713C75}" type="datetimeFigureOut">
              <a:rPr lang="ru-RU" smtClean="0"/>
              <a:t>27.10.2021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235814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8B7840F-B523-4E91-9541-AEBA4A713C75}" type="datetimeFigureOut">
              <a:rPr lang="ru-RU" smtClean="0"/>
              <a:t>27.10.2021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19781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8B7840F-B523-4E91-9541-AEBA4A713C75}" type="datetimeFigureOut">
              <a:rPr lang="ru-RU" smtClean="0"/>
              <a:t>27.10.2021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F281B0-1144-4888-B46B-291E30281F96}" type="slidenum">
              <a:rPr lang="ru-RU" smtClean="0"/>
              <a:t>‹#›</a:t>
            </a:fld>
            <a:endParaRPr lang="ru-RU"/>
          </a:p>
        </p:txBody>
      </p:sp>
    </p:spTree>
    <p:extLst>
      <p:ext uri="{BB962C8B-B14F-4D97-AF65-F5344CB8AC3E}">
        <p14:creationId xmlns:p14="http://schemas.microsoft.com/office/powerpoint/2010/main" val="194464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7840F-B523-4E91-9541-AEBA4A713C75}" type="datetimeFigureOut">
              <a:rPr lang="ru-RU" smtClean="0"/>
              <a:t>27.10.2021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281B0-1144-4888-B46B-291E30281F96}" type="slidenum">
              <a:rPr lang="ru-RU" smtClean="0"/>
              <a:t>‹#›</a:t>
            </a:fld>
            <a:endParaRPr lang="ru-RU"/>
          </a:p>
        </p:txBody>
      </p:sp>
    </p:spTree>
    <p:extLst>
      <p:ext uri="{BB962C8B-B14F-4D97-AF65-F5344CB8AC3E}">
        <p14:creationId xmlns:p14="http://schemas.microsoft.com/office/powerpoint/2010/main" val="2962773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722671"/>
            <a:ext cx="9144000" cy="2787292"/>
          </a:xfrm>
        </p:spPr>
        <p:txBody>
          <a:bodyPr>
            <a:noAutofit/>
          </a:bodyPr>
          <a:lstStyle/>
          <a:p>
            <a:r>
              <a:rPr lang="ru-RU" sz="4000" dirty="0"/>
              <a:t>  </a:t>
            </a:r>
            <a:r>
              <a:rPr lang="ru-RU" sz="4000" b="1" dirty="0"/>
              <a:t>Возможность и эффективность региональной коррекции кадастровых</a:t>
            </a:r>
            <a:br>
              <a:rPr lang="ru-RU" sz="4000" b="1" dirty="0"/>
            </a:br>
            <a:r>
              <a:rPr lang="ru-RU" sz="4000" b="1" dirty="0"/>
              <a:t>эмиссий для прогнозирования качества воздуха на основе химических</a:t>
            </a:r>
            <a:br>
              <a:rPr lang="ru-RU" sz="4000" b="1" dirty="0"/>
            </a:br>
            <a:r>
              <a:rPr lang="ru-RU" sz="4000" b="1" dirty="0"/>
              <a:t>транспортных моделей</a:t>
            </a:r>
            <a:endParaRPr lang="ru-RU" sz="4000" dirty="0"/>
          </a:p>
        </p:txBody>
      </p:sp>
      <p:sp>
        <p:nvSpPr>
          <p:cNvPr id="3" name="Подзаголовок 2"/>
          <p:cNvSpPr>
            <a:spLocks noGrp="1"/>
          </p:cNvSpPr>
          <p:nvPr>
            <p:ph type="subTitle" idx="1"/>
          </p:nvPr>
        </p:nvSpPr>
        <p:spPr>
          <a:xfrm>
            <a:off x="1524000" y="4516438"/>
            <a:ext cx="9144000" cy="1655762"/>
          </a:xfrm>
        </p:spPr>
        <p:txBody>
          <a:bodyPr>
            <a:normAutofit fontScale="77500" lnSpcReduction="20000"/>
          </a:bodyPr>
          <a:lstStyle/>
          <a:p>
            <a:r>
              <a:rPr lang="ru-RU" dirty="0" smtClean="0"/>
              <a:t>Шалыгина И.Ю., Кузнецова И.Н., </a:t>
            </a:r>
            <a:r>
              <a:rPr lang="ru-RU" dirty="0" err="1" smtClean="0"/>
              <a:t>Нахаев</a:t>
            </a:r>
            <a:r>
              <a:rPr lang="ru-RU" dirty="0" smtClean="0"/>
              <a:t> М.И., Борисов Д.В.</a:t>
            </a:r>
            <a:endParaRPr lang="en-US" dirty="0" smtClean="0"/>
          </a:p>
          <a:p>
            <a:r>
              <a:rPr lang="ru-RU" dirty="0" smtClean="0"/>
              <a:t>ФГБУ «Гидрометцентр России</a:t>
            </a:r>
            <a:r>
              <a:rPr lang="ru-RU" dirty="0" smtClean="0"/>
              <a:t>»</a:t>
            </a:r>
          </a:p>
          <a:p>
            <a:r>
              <a:rPr lang="en-US" dirty="0" smtClean="0"/>
              <a:t>shalygina@mecom.ru</a:t>
            </a:r>
            <a:endParaRPr lang="ru-RU" dirty="0" smtClean="0"/>
          </a:p>
          <a:p>
            <a:r>
              <a:rPr lang="ru-RU" dirty="0" smtClean="0"/>
              <a:t>Лезина Е.А.</a:t>
            </a:r>
          </a:p>
          <a:p>
            <a:r>
              <a:rPr lang="ru-RU" dirty="0" smtClean="0"/>
              <a:t>ГПБУ «</a:t>
            </a:r>
            <a:r>
              <a:rPr lang="ru-RU" dirty="0" err="1" smtClean="0"/>
              <a:t>Мосэкомониторинг</a:t>
            </a:r>
            <a:r>
              <a:rPr lang="ru-RU" dirty="0" smtClean="0"/>
              <a:t>»</a:t>
            </a:r>
            <a:endParaRPr lang="en-US" dirty="0" smtClean="0"/>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679" y="129936"/>
            <a:ext cx="2346564" cy="1185469"/>
          </a:xfrm>
          <a:prstGeom prst="rect">
            <a:avLst/>
          </a:prstGeom>
        </p:spPr>
      </p:pic>
    </p:spTree>
    <p:extLst>
      <p:ext uri="{BB962C8B-B14F-4D97-AF65-F5344CB8AC3E}">
        <p14:creationId xmlns:p14="http://schemas.microsoft.com/office/powerpoint/2010/main" val="1211514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3CBFB5C-A9FC-2F43-8743-249787B3D6B4}"/>
              </a:ext>
            </a:extLst>
          </p:cNvPr>
          <p:cNvPicPr>
            <a:picLocks noChangeAspect="1"/>
          </p:cNvPicPr>
          <p:nvPr/>
        </p:nvPicPr>
        <p:blipFill rotWithShape="1">
          <a:blip r:embed="rId3"/>
          <a:srcRect t="5634" r="3302" b="11173"/>
          <a:stretch/>
        </p:blipFill>
        <p:spPr>
          <a:xfrm>
            <a:off x="404747" y="1594624"/>
            <a:ext cx="5677635" cy="4884659"/>
          </a:xfrm>
          <a:prstGeom prst="rect">
            <a:avLst/>
          </a:prstGeom>
        </p:spPr>
      </p:pic>
      <p:sp>
        <p:nvSpPr>
          <p:cNvPr id="6" name="TextBox 5">
            <a:extLst>
              <a:ext uri="{FF2B5EF4-FFF2-40B4-BE49-F238E27FC236}">
                <a16:creationId xmlns:a16="http://schemas.microsoft.com/office/drawing/2014/main" id="{EF2025B6-F75F-B844-8712-82BAFD82EA71}"/>
              </a:ext>
            </a:extLst>
          </p:cNvPr>
          <p:cNvSpPr txBox="1"/>
          <p:nvPr/>
        </p:nvSpPr>
        <p:spPr>
          <a:xfrm>
            <a:off x="253389" y="118213"/>
            <a:ext cx="6115649" cy="461665"/>
          </a:xfrm>
          <a:prstGeom prst="rect">
            <a:avLst/>
          </a:prstGeom>
          <a:noFill/>
        </p:spPr>
        <p:txBody>
          <a:bodyPr wrap="none" rtlCol="0">
            <a:spAutoFit/>
          </a:bodyPr>
          <a:lstStyle/>
          <a:p>
            <a:r>
              <a:rPr lang="ru-RU" sz="2400" b="1" dirty="0" smtClean="0">
                <a:latin typeface="Arial" panose="020B0604020202020204" pitchFamily="34" charset="0"/>
                <a:cs typeface="Arial" panose="020B0604020202020204" pitchFamily="34" charset="0"/>
              </a:rPr>
              <a:t>Пространственная коррекция эмиссий</a:t>
            </a:r>
            <a:endParaRPr lang="ru-RU" sz="2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2490F85-95F6-004A-BCF0-4C0DF4C50473}"/>
              </a:ext>
            </a:extLst>
          </p:cNvPr>
          <p:cNvSpPr txBox="1"/>
          <p:nvPr/>
        </p:nvSpPr>
        <p:spPr>
          <a:xfrm>
            <a:off x="9225020" y="606878"/>
            <a:ext cx="2659318" cy="400110"/>
          </a:xfrm>
          <a:prstGeom prst="rect">
            <a:avLst/>
          </a:prstGeom>
          <a:noFill/>
        </p:spPr>
        <p:txBody>
          <a:bodyPr wrap="none" rtlCol="0">
            <a:spAutoFit/>
          </a:bodyPr>
          <a:lstStyle/>
          <a:p>
            <a:r>
              <a:rPr lang="ru-RU" sz="2000" b="1" dirty="0" smtClean="0">
                <a:latin typeface="Arial" panose="020B0604020202020204" pitchFamily="34" charset="0"/>
                <a:cs typeface="Arial" panose="020B0604020202020204" pitchFamily="34" charset="0"/>
              </a:rPr>
              <a:t>Московский регион</a:t>
            </a:r>
            <a:endParaRPr lang="ru-RU" sz="2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B7CE12D-647F-4845-A496-67B642B65BD3}"/>
              </a:ext>
            </a:extLst>
          </p:cNvPr>
          <p:cNvSpPr txBox="1"/>
          <p:nvPr/>
        </p:nvSpPr>
        <p:spPr>
          <a:xfrm>
            <a:off x="404747" y="1109908"/>
            <a:ext cx="3190297" cy="400110"/>
          </a:xfrm>
          <a:prstGeom prst="rect">
            <a:avLst/>
          </a:prstGeom>
          <a:noFill/>
        </p:spPr>
        <p:txBody>
          <a:bodyPr wrap="none" rtlCol="0">
            <a:spAutoFit/>
          </a:bodyPr>
          <a:lstStyle/>
          <a:p>
            <a:r>
              <a:rPr lang="en" sz="2000" b="1" u="sng" dirty="0" smtClean="0">
                <a:solidFill>
                  <a:srgbClr val="FF0000"/>
                </a:solidFill>
                <a:latin typeface="+mj-lt"/>
                <a:cs typeface="Arial" panose="020B0604020202020204" pitchFamily="34" charset="0"/>
              </a:rPr>
              <a:t>NO</a:t>
            </a:r>
            <a:r>
              <a:rPr lang="en-US" dirty="0" smtClean="0">
                <a:solidFill>
                  <a:srgbClr val="FF0000"/>
                </a:solidFill>
                <a:latin typeface="+mj-lt"/>
                <a:cs typeface="Arial" panose="020B0604020202020204" pitchFamily="34" charset="0"/>
              </a:rPr>
              <a:t>x</a:t>
            </a:r>
            <a:r>
              <a:rPr lang="ru-RU" dirty="0" smtClean="0">
                <a:latin typeface="+mj-lt"/>
                <a:cs typeface="Arial" panose="020B0604020202020204" pitchFamily="34" charset="0"/>
              </a:rPr>
              <a:t> начальное поле эмиссий</a:t>
            </a:r>
            <a:endParaRPr lang="ru-RU" dirty="0">
              <a:latin typeface="+mj-lt"/>
              <a:cs typeface="Arial" panose="020B0604020202020204" pitchFamily="34" charset="0"/>
            </a:endParaRPr>
          </a:p>
        </p:txBody>
      </p:sp>
      <p:sp>
        <p:nvSpPr>
          <p:cNvPr id="12" name="TextBox 11">
            <a:extLst>
              <a:ext uri="{FF2B5EF4-FFF2-40B4-BE49-F238E27FC236}">
                <a16:creationId xmlns:a16="http://schemas.microsoft.com/office/drawing/2014/main" id="{558D9EF3-7434-DF45-B387-3CA85E87B969}"/>
              </a:ext>
            </a:extLst>
          </p:cNvPr>
          <p:cNvSpPr txBox="1"/>
          <p:nvPr/>
        </p:nvSpPr>
        <p:spPr>
          <a:xfrm>
            <a:off x="6287775" y="1109908"/>
            <a:ext cx="5874491" cy="400110"/>
          </a:xfrm>
          <a:prstGeom prst="rect">
            <a:avLst/>
          </a:prstGeom>
          <a:noFill/>
        </p:spPr>
        <p:txBody>
          <a:bodyPr wrap="square" rtlCol="0">
            <a:spAutoFit/>
          </a:bodyPr>
          <a:lstStyle/>
          <a:p>
            <a:r>
              <a:rPr lang="en" sz="2000" b="1" u="sng" dirty="0">
                <a:solidFill>
                  <a:srgbClr val="FF0000"/>
                </a:solidFill>
                <a:latin typeface="+mj-lt"/>
                <a:cs typeface="Arial" panose="020B0604020202020204" pitchFamily="34" charset="0"/>
              </a:rPr>
              <a:t>CO</a:t>
            </a:r>
            <a:r>
              <a:rPr lang="en" dirty="0">
                <a:latin typeface="+mj-lt"/>
                <a:cs typeface="Arial" panose="020B0604020202020204" pitchFamily="34" charset="0"/>
              </a:rPr>
              <a:t> </a:t>
            </a:r>
            <a:r>
              <a:rPr lang="ru-RU" dirty="0">
                <a:cs typeface="Arial" panose="020B0604020202020204" pitchFamily="34" charset="0"/>
              </a:rPr>
              <a:t>начальное поле </a:t>
            </a:r>
            <a:r>
              <a:rPr lang="ru-RU" dirty="0" smtClean="0">
                <a:cs typeface="Arial" panose="020B0604020202020204" pitchFamily="34" charset="0"/>
              </a:rPr>
              <a:t>эмиссий</a:t>
            </a:r>
            <a:r>
              <a:rPr lang="en" dirty="0" smtClean="0">
                <a:latin typeface="+mj-lt"/>
                <a:cs typeface="Arial" panose="020B0604020202020204" pitchFamily="34" charset="0"/>
              </a:rPr>
              <a:t>:</a:t>
            </a:r>
            <a:endParaRPr lang="ru-RU" dirty="0">
              <a:latin typeface="+mj-lt"/>
              <a:cs typeface="Arial" panose="020B0604020202020204" pitchFamily="34" charset="0"/>
            </a:endParaRPr>
          </a:p>
        </p:txBody>
      </p:sp>
      <p:pic>
        <p:nvPicPr>
          <p:cNvPr id="13" name="Рисунок 12">
            <a:extLst>
              <a:ext uri="{FF2B5EF4-FFF2-40B4-BE49-F238E27FC236}">
                <a16:creationId xmlns:a16="http://schemas.microsoft.com/office/drawing/2014/main" id="{0F0810C8-129D-F34A-BE4F-952B5D85F3D6}"/>
              </a:ext>
            </a:extLst>
          </p:cNvPr>
          <p:cNvPicPr>
            <a:picLocks noChangeAspect="1"/>
          </p:cNvPicPr>
          <p:nvPr/>
        </p:nvPicPr>
        <p:blipFill rotWithShape="1">
          <a:blip r:embed="rId4"/>
          <a:srcRect t="5144" r="8413" b="10666"/>
          <a:stretch/>
        </p:blipFill>
        <p:spPr>
          <a:xfrm>
            <a:off x="6287775" y="1594624"/>
            <a:ext cx="5313815" cy="4884659"/>
          </a:xfrm>
          <a:prstGeom prst="rect">
            <a:avLst/>
          </a:prstGeom>
        </p:spPr>
      </p:pic>
      <p:cxnSp>
        <p:nvCxnSpPr>
          <p:cNvPr id="9" name="Прямая соединительная линия 8">
            <a:extLst>
              <a:ext uri="{FF2B5EF4-FFF2-40B4-BE49-F238E27FC236}">
                <a16:creationId xmlns:a16="http://schemas.microsoft.com/office/drawing/2014/main" id="{35D63CA9-C7E8-6447-B9E0-878EBB6C919D}"/>
              </a:ext>
            </a:extLst>
          </p:cNvPr>
          <p:cNvCxnSpPr>
            <a:cxnSpLocks/>
          </p:cNvCxnSpPr>
          <p:nvPr/>
        </p:nvCxnSpPr>
        <p:spPr>
          <a:xfrm>
            <a:off x="1921683" y="1687398"/>
            <a:ext cx="0" cy="44588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ADFFA5D7-3CDF-E647-A0F4-374E76CB3826}"/>
              </a:ext>
            </a:extLst>
          </p:cNvPr>
          <p:cNvCxnSpPr>
            <a:cxnSpLocks/>
          </p:cNvCxnSpPr>
          <p:nvPr/>
        </p:nvCxnSpPr>
        <p:spPr>
          <a:xfrm>
            <a:off x="4329032" y="1687398"/>
            <a:ext cx="0" cy="44588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8C6436C4-478F-A946-97FF-070D750E5BFE}"/>
              </a:ext>
            </a:extLst>
          </p:cNvPr>
          <p:cNvCxnSpPr>
            <a:cxnSpLocks/>
          </p:cNvCxnSpPr>
          <p:nvPr/>
        </p:nvCxnSpPr>
        <p:spPr>
          <a:xfrm flipH="1">
            <a:off x="628777" y="4287855"/>
            <a:ext cx="4877487"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25FDFE6-0D21-AA4D-AD8F-D3FE326E61F5}"/>
              </a:ext>
            </a:extLst>
          </p:cNvPr>
          <p:cNvSpPr txBox="1"/>
          <p:nvPr/>
        </p:nvSpPr>
        <p:spPr>
          <a:xfrm>
            <a:off x="719482" y="1668097"/>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BBC3D9D1-D498-044A-9EF2-883C97E0406E}"/>
              </a:ext>
            </a:extLst>
          </p:cNvPr>
          <p:cNvSpPr txBox="1"/>
          <p:nvPr/>
        </p:nvSpPr>
        <p:spPr>
          <a:xfrm>
            <a:off x="716157" y="5684611"/>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F23C271C-70FC-1E40-9F20-F7451C9F33D9}"/>
              </a:ext>
            </a:extLst>
          </p:cNvPr>
          <p:cNvSpPr txBox="1"/>
          <p:nvPr/>
        </p:nvSpPr>
        <p:spPr>
          <a:xfrm>
            <a:off x="2882270" y="1671094"/>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E9A9C6A3-5457-3C4D-B754-D635D8B4080A}"/>
              </a:ext>
            </a:extLst>
          </p:cNvPr>
          <p:cNvSpPr txBox="1"/>
          <p:nvPr/>
        </p:nvSpPr>
        <p:spPr>
          <a:xfrm>
            <a:off x="2882270" y="5676921"/>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3</a:t>
            </a:r>
          </a:p>
        </p:txBody>
      </p:sp>
      <p:sp>
        <p:nvSpPr>
          <p:cNvPr id="19" name="TextBox 18">
            <a:extLst>
              <a:ext uri="{FF2B5EF4-FFF2-40B4-BE49-F238E27FC236}">
                <a16:creationId xmlns:a16="http://schemas.microsoft.com/office/drawing/2014/main" id="{E727B064-1B4D-CE40-9E7A-CC24ED8C5000}"/>
              </a:ext>
            </a:extLst>
          </p:cNvPr>
          <p:cNvSpPr txBox="1"/>
          <p:nvPr/>
        </p:nvSpPr>
        <p:spPr>
          <a:xfrm>
            <a:off x="5154512" y="5717249"/>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5</a:t>
            </a:r>
          </a:p>
        </p:txBody>
      </p:sp>
      <p:sp>
        <p:nvSpPr>
          <p:cNvPr id="20" name="TextBox 19">
            <a:extLst>
              <a:ext uri="{FF2B5EF4-FFF2-40B4-BE49-F238E27FC236}">
                <a16:creationId xmlns:a16="http://schemas.microsoft.com/office/drawing/2014/main" id="{A07FFE5F-DCF3-394C-95E5-4A64ECA9EBC5}"/>
              </a:ext>
            </a:extLst>
          </p:cNvPr>
          <p:cNvSpPr txBox="1"/>
          <p:nvPr/>
        </p:nvSpPr>
        <p:spPr>
          <a:xfrm>
            <a:off x="5154513" y="1671094"/>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6</a:t>
            </a:r>
          </a:p>
        </p:txBody>
      </p:sp>
      <p:cxnSp>
        <p:nvCxnSpPr>
          <p:cNvPr id="24" name="Прямая соединительная линия 23">
            <a:extLst>
              <a:ext uri="{FF2B5EF4-FFF2-40B4-BE49-F238E27FC236}">
                <a16:creationId xmlns:a16="http://schemas.microsoft.com/office/drawing/2014/main" id="{0E734364-114C-6E40-95BD-7C7CF79E27A4}"/>
              </a:ext>
            </a:extLst>
          </p:cNvPr>
          <p:cNvCxnSpPr>
            <a:cxnSpLocks/>
          </p:cNvCxnSpPr>
          <p:nvPr/>
        </p:nvCxnSpPr>
        <p:spPr>
          <a:xfrm>
            <a:off x="7853420" y="1715685"/>
            <a:ext cx="0" cy="460395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F164E33A-8E86-FF4C-AAA2-54D985115B23}"/>
              </a:ext>
            </a:extLst>
          </p:cNvPr>
          <p:cNvCxnSpPr>
            <a:cxnSpLocks/>
          </p:cNvCxnSpPr>
          <p:nvPr/>
        </p:nvCxnSpPr>
        <p:spPr>
          <a:xfrm>
            <a:off x="10291505" y="1715685"/>
            <a:ext cx="0" cy="460395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6462FF11-E271-044F-ACBF-CBB59028C675}"/>
              </a:ext>
            </a:extLst>
          </p:cNvPr>
          <p:cNvCxnSpPr>
            <a:cxnSpLocks/>
          </p:cNvCxnSpPr>
          <p:nvPr/>
        </p:nvCxnSpPr>
        <p:spPr>
          <a:xfrm flipH="1">
            <a:off x="6591249" y="4377614"/>
            <a:ext cx="4877487"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7BCA6DD-D16F-9C4F-B0AC-2A7BCA27D4E4}"/>
              </a:ext>
            </a:extLst>
          </p:cNvPr>
          <p:cNvSpPr txBox="1"/>
          <p:nvPr/>
        </p:nvSpPr>
        <p:spPr>
          <a:xfrm>
            <a:off x="6602207" y="1696384"/>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82E691FF-6A84-8A4A-BECC-F0C61AEE9543}"/>
              </a:ext>
            </a:extLst>
          </p:cNvPr>
          <p:cNvSpPr txBox="1"/>
          <p:nvPr/>
        </p:nvSpPr>
        <p:spPr>
          <a:xfrm>
            <a:off x="6591249" y="5823511"/>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64A3025B-26B6-D846-8F97-F83FE2E9D8B3}"/>
              </a:ext>
            </a:extLst>
          </p:cNvPr>
          <p:cNvSpPr txBox="1"/>
          <p:nvPr/>
        </p:nvSpPr>
        <p:spPr>
          <a:xfrm>
            <a:off x="8887213" y="1711423"/>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4</a:t>
            </a:r>
          </a:p>
        </p:txBody>
      </p:sp>
      <p:sp>
        <p:nvSpPr>
          <p:cNvPr id="30" name="TextBox 29">
            <a:extLst>
              <a:ext uri="{FF2B5EF4-FFF2-40B4-BE49-F238E27FC236}">
                <a16:creationId xmlns:a16="http://schemas.microsoft.com/office/drawing/2014/main" id="{AB895D34-01C1-F140-A02B-AAAA780D4855}"/>
              </a:ext>
            </a:extLst>
          </p:cNvPr>
          <p:cNvSpPr txBox="1"/>
          <p:nvPr/>
        </p:nvSpPr>
        <p:spPr>
          <a:xfrm>
            <a:off x="8887213" y="5803315"/>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3</a:t>
            </a:r>
          </a:p>
        </p:txBody>
      </p:sp>
      <p:sp>
        <p:nvSpPr>
          <p:cNvPr id="31" name="TextBox 30">
            <a:extLst>
              <a:ext uri="{FF2B5EF4-FFF2-40B4-BE49-F238E27FC236}">
                <a16:creationId xmlns:a16="http://schemas.microsoft.com/office/drawing/2014/main" id="{4CF8A9CA-5A3A-A842-9985-14A2BF088248}"/>
              </a:ext>
            </a:extLst>
          </p:cNvPr>
          <p:cNvSpPr txBox="1"/>
          <p:nvPr/>
        </p:nvSpPr>
        <p:spPr>
          <a:xfrm>
            <a:off x="11152377" y="5815439"/>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5</a:t>
            </a:r>
          </a:p>
        </p:txBody>
      </p:sp>
      <p:sp>
        <p:nvSpPr>
          <p:cNvPr id="32" name="TextBox 31">
            <a:extLst>
              <a:ext uri="{FF2B5EF4-FFF2-40B4-BE49-F238E27FC236}">
                <a16:creationId xmlns:a16="http://schemas.microsoft.com/office/drawing/2014/main" id="{4874834E-0DCC-8745-8951-4AB70279C6FE}"/>
              </a:ext>
            </a:extLst>
          </p:cNvPr>
          <p:cNvSpPr txBox="1"/>
          <p:nvPr/>
        </p:nvSpPr>
        <p:spPr>
          <a:xfrm>
            <a:off x="11152377" y="1715685"/>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82936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490F85-95F6-004A-BCF0-4C0DF4C50473}"/>
              </a:ext>
            </a:extLst>
          </p:cNvPr>
          <p:cNvSpPr txBox="1"/>
          <p:nvPr/>
        </p:nvSpPr>
        <p:spPr>
          <a:xfrm>
            <a:off x="195093" y="213836"/>
            <a:ext cx="10545323" cy="369332"/>
          </a:xfrm>
          <a:prstGeom prst="rect">
            <a:avLst/>
          </a:prstGeom>
          <a:noFill/>
        </p:spPr>
        <p:txBody>
          <a:bodyPr wrap="none" rtlCol="0">
            <a:spAutoFit/>
          </a:bodyPr>
          <a:lstStyle/>
          <a:p>
            <a:r>
              <a:rPr lang="ru-RU" b="1" dirty="0" smtClean="0">
                <a:latin typeface="Arial" panose="020B0604020202020204" pitchFamily="34" charset="0"/>
                <a:cs typeface="Arial" panose="020B0604020202020204" pitchFamily="34" charset="0"/>
              </a:rPr>
              <a:t>Поле эмиссий</a:t>
            </a:r>
            <a:r>
              <a:rPr lang="en-US" b="1" dirty="0" smtClean="0">
                <a:latin typeface="Arial" panose="020B0604020202020204" pitchFamily="34" charset="0"/>
                <a:cs typeface="Arial" panose="020B0604020202020204" pitchFamily="34" charset="0"/>
              </a:rPr>
              <a:t> </a:t>
            </a:r>
            <a:r>
              <a:rPr lang="ru-RU" b="1" dirty="0" smtClean="0">
                <a:latin typeface="Arial" panose="020B0604020202020204" pitchFamily="34" charset="0"/>
                <a:cs typeface="Arial" panose="020B0604020202020204" pitchFamily="34" charset="0"/>
              </a:rPr>
              <a:t>от передвижных источников </a:t>
            </a:r>
            <a:r>
              <a:rPr lang="en-US" b="1" dirty="0" smtClean="0">
                <a:latin typeface="Arial" panose="020B0604020202020204" pitchFamily="34" charset="0"/>
                <a:cs typeface="Arial" panose="020B0604020202020204" pitchFamily="34" charset="0"/>
              </a:rPr>
              <a:t>CO </a:t>
            </a:r>
            <a:r>
              <a:rPr lang="ru-RU" b="1" dirty="0" smtClean="0">
                <a:latin typeface="Arial" panose="020B0604020202020204" pitchFamily="34" charset="0"/>
                <a:cs typeface="Arial" panose="020B0604020202020204" pitchFamily="34" charset="0"/>
              </a:rPr>
              <a:t>и </a:t>
            </a:r>
            <a:r>
              <a:rPr lang="en-US" b="1" dirty="0" smtClean="0">
                <a:latin typeface="Arial" panose="020B0604020202020204" pitchFamily="34" charset="0"/>
                <a:cs typeface="Arial" panose="020B0604020202020204" pitchFamily="34" charset="0"/>
              </a:rPr>
              <a:t>NOx </a:t>
            </a:r>
            <a:r>
              <a:rPr lang="ru-RU" b="1" dirty="0" smtClean="0">
                <a:latin typeface="Arial" panose="020B0604020202020204" pitchFamily="34" charset="0"/>
                <a:cs typeface="Arial" panose="020B0604020202020204" pitchFamily="34" charset="0"/>
              </a:rPr>
              <a:t> после пространственной коррекции</a:t>
            </a:r>
            <a:endParaRPr lang="ru-RU"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B7CE12D-647F-4845-A496-67B642B65BD3}"/>
              </a:ext>
            </a:extLst>
          </p:cNvPr>
          <p:cNvSpPr txBox="1"/>
          <p:nvPr/>
        </p:nvSpPr>
        <p:spPr>
          <a:xfrm>
            <a:off x="355212" y="1019464"/>
            <a:ext cx="5703613" cy="400110"/>
          </a:xfrm>
          <a:prstGeom prst="rect">
            <a:avLst/>
          </a:prstGeom>
          <a:noFill/>
        </p:spPr>
        <p:txBody>
          <a:bodyPr wrap="none" rtlCol="0">
            <a:spAutoFit/>
          </a:bodyPr>
          <a:lstStyle/>
          <a:p>
            <a:r>
              <a:rPr lang="en" sz="2000" b="1" u="sng" dirty="0" smtClean="0">
                <a:solidFill>
                  <a:srgbClr val="FF0000"/>
                </a:solidFill>
                <a:latin typeface="+mj-lt"/>
                <a:cs typeface="Arial" panose="020B0604020202020204" pitchFamily="34" charset="0"/>
              </a:rPr>
              <a:t>NO</a:t>
            </a:r>
            <a:r>
              <a:rPr lang="en-US" sz="2000" b="1" u="sng" dirty="0">
                <a:solidFill>
                  <a:srgbClr val="FF0000"/>
                </a:solidFill>
                <a:latin typeface="+mj-lt"/>
                <a:cs typeface="Arial" panose="020B0604020202020204" pitchFamily="34" charset="0"/>
              </a:rPr>
              <a:t>x</a:t>
            </a:r>
            <a:r>
              <a:rPr lang="en" dirty="0" smtClean="0">
                <a:latin typeface="+mj-lt"/>
                <a:cs typeface="Arial" panose="020B0604020202020204" pitchFamily="34" charset="0"/>
              </a:rPr>
              <a:t> </a:t>
            </a:r>
            <a:r>
              <a:rPr lang="en" dirty="0">
                <a:latin typeface="+mj-lt"/>
                <a:cs typeface="Arial" panose="020B0604020202020204" pitchFamily="34" charset="0"/>
              </a:rPr>
              <a:t>emission field after spatial correction (gram per hour</a:t>
            </a:r>
            <a:r>
              <a:rPr lang="ru-RU" dirty="0">
                <a:latin typeface="+mj-lt"/>
                <a:cs typeface="Arial" panose="020B0604020202020204" pitchFamily="34" charset="0"/>
              </a:rPr>
              <a:t>)</a:t>
            </a:r>
            <a:r>
              <a:rPr lang="en" dirty="0">
                <a:latin typeface="+mj-lt"/>
                <a:cs typeface="Arial" panose="020B0604020202020204" pitchFamily="34" charset="0"/>
              </a:rPr>
              <a:t>:</a:t>
            </a:r>
            <a:endParaRPr lang="ru-RU" dirty="0">
              <a:latin typeface="+mj-lt"/>
              <a:cs typeface="Arial" panose="020B0604020202020204" pitchFamily="34" charset="0"/>
            </a:endParaRPr>
          </a:p>
        </p:txBody>
      </p:sp>
      <p:sp>
        <p:nvSpPr>
          <p:cNvPr id="12" name="TextBox 11">
            <a:extLst>
              <a:ext uri="{FF2B5EF4-FFF2-40B4-BE49-F238E27FC236}">
                <a16:creationId xmlns:a16="http://schemas.microsoft.com/office/drawing/2014/main" id="{558D9EF3-7434-DF45-B387-3CA85E87B969}"/>
              </a:ext>
            </a:extLst>
          </p:cNvPr>
          <p:cNvSpPr txBox="1"/>
          <p:nvPr/>
        </p:nvSpPr>
        <p:spPr>
          <a:xfrm>
            <a:off x="6415279" y="1019464"/>
            <a:ext cx="5628508" cy="369332"/>
          </a:xfrm>
          <a:prstGeom prst="rect">
            <a:avLst/>
          </a:prstGeom>
          <a:noFill/>
        </p:spPr>
        <p:txBody>
          <a:bodyPr wrap="square" rtlCol="0">
            <a:spAutoFit/>
          </a:bodyPr>
          <a:lstStyle/>
          <a:p>
            <a:r>
              <a:rPr lang="ru-RU" b="1" u="sng" dirty="0">
                <a:solidFill>
                  <a:srgbClr val="FF0000"/>
                </a:solidFill>
                <a:latin typeface="+mj-lt"/>
                <a:cs typeface="Arial" panose="020B0604020202020204" pitchFamily="34" charset="0"/>
              </a:rPr>
              <a:t>С</a:t>
            </a:r>
            <a:r>
              <a:rPr lang="en" b="1" u="sng" dirty="0">
                <a:solidFill>
                  <a:srgbClr val="FF0000"/>
                </a:solidFill>
                <a:latin typeface="+mj-lt"/>
                <a:cs typeface="Arial" panose="020B0604020202020204" pitchFamily="34" charset="0"/>
              </a:rPr>
              <a:t>O</a:t>
            </a:r>
            <a:r>
              <a:rPr lang="en" dirty="0">
                <a:latin typeface="+mj-lt"/>
                <a:cs typeface="Arial" panose="020B0604020202020204" pitchFamily="34" charset="0"/>
              </a:rPr>
              <a:t> emission field after spatial correction (gram per hour</a:t>
            </a:r>
            <a:r>
              <a:rPr lang="ru-RU" dirty="0">
                <a:latin typeface="+mj-lt"/>
                <a:cs typeface="Arial" panose="020B0604020202020204" pitchFamily="34" charset="0"/>
              </a:rPr>
              <a:t>)</a:t>
            </a:r>
            <a:r>
              <a:rPr lang="en" dirty="0">
                <a:latin typeface="+mj-lt"/>
                <a:cs typeface="Arial" panose="020B0604020202020204" pitchFamily="34" charset="0"/>
              </a:rPr>
              <a:t>:</a:t>
            </a:r>
            <a:endParaRPr lang="ru-RU" dirty="0">
              <a:latin typeface="+mj-lt"/>
              <a:cs typeface="Arial" panose="020B0604020202020204" pitchFamily="34" charset="0"/>
            </a:endParaRPr>
          </a:p>
        </p:txBody>
      </p:sp>
      <p:pic>
        <p:nvPicPr>
          <p:cNvPr id="3" name="Рисунок 2">
            <a:extLst>
              <a:ext uri="{FF2B5EF4-FFF2-40B4-BE49-F238E27FC236}">
                <a16:creationId xmlns:a16="http://schemas.microsoft.com/office/drawing/2014/main" id="{B2FBEB31-4AA1-414D-9A26-1550C9D692E0}"/>
              </a:ext>
            </a:extLst>
          </p:cNvPr>
          <p:cNvPicPr>
            <a:picLocks noChangeAspect="1"/>
          </p:cNvPicPr>
          <p:nvPr/>
        </p:nvPicPr>
        <p:blipFill rotWithShape="1">
          <a:blip r:embed="rId3"/>
          <a:srcRect t="5334" r="8223" b="11048"/>
          <a:stretch/>
        </p:blipFill>
        <p:spPr>
          <a:xfrm>
            <a:off x="6418929" y="1596480"/>
            <a:ext cx="5573708" cy="5078224"/>
          </a:xfrm>
          <a:prstGeom prst="rect">
            <a:avLst/>
          </a:prstGeom>
        </p:spPr>
      </p:pic>
      <p:pic>
        <p:nvPicPr>
          <p:cNvPr id="11" name="Рисунок 10">
            <a:extLst>
              <a:ext uri="{FF2B5EF4-FFF2-40B4-BE49-F238E27FC236}">
                <a16:creationId xmlns:a16="http://schemas.microsoft.com/office/drawing/2014/main" id="{FB0FBC59-2900-4D4C-81F6-A5FAFA3485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49" r="2513" b="11415"/>
          <a:stretch/>
        </p:blipFill>
        <p:spPr>
          <a:xfrm>
            <a:off x="355212" y="1649147"/>
            <a:ext cx="5866616" cy="4972891"/>
          </a:xfrm>
          <a:prstGeom prst="rect">
            <a:avLst/>
          </a:prstGeom>
        </p:spPr>
      </p:pic>
      <p:cxnSp>
        <p:nvCxnSpPr>
          <p:cNvPr id="8" name="Прямая соединительная линия 7">
            <a:extLst>
              <a:ext uri="{FF2B5EF4-FFF2-40B4-BE49-F238E27FC236}">
                <a16:creationId xmlns:a16="http://schemas.microsoft.com/office/drawing/2014/main" id="{8A8B1ADB-875C-4140-9031-9E90131AD82A}"/>
              </a:ext>
            </a:extLst>
          </p:cNvPr>
          <p:cNvCxnSpPr>
            <a:cxnSpLocks/>
          </p:cNvCxnSpPr>
          <p:nvPr/>
        </p:nvCxnSpPr>
        <p:spPr>
          <a:xfrm>
            <a:off x="1954244" y="1727200"/>
            <a:ext cx="0" cy="480859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D039248B-3DAB-1E48-B26D-568998D4BFD8}"/>
              </a:ext>
            </a:extLst>
          </p:cNvPr>
          <p:cNvCxnSpPr>
            <a:cxnSpLocks/>
          </p:cNvCxnSpPr>
          <p:nvPr/>
        </p:nvCxnSpPr>
        <p:spPr>
          <a:xfrm>
            <a:off x="4518611" y="1727200"/>
            <a:ext cx="0" cy="480859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2BF22DDD-198F-1C43-AE13-95D70E0CC3B7}"/>
              </a:ext>
            </a:extLst>
          </p:cNvPr>
          <p:cNvCxnSpPr>
            <a:cxnSpLocks/>
          </p:cNvCxnSpPr>
          <p:nvPr/>
        </p:nvCxnSpPr>
        <p:spPr>
          <a:xfrm flipH="1">
            <a:off x="707521" y="4492647"/>
            <a:ext cx="505975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5EB006-349C-444A-9E60-3E41B94C2C11}"/>
              </a:ext>
            </a:extLst>
          </p:cNvPr>
          <p:cNvSpPr txBox="1"/>
          <p:nvPr/>
        </p:nvSpPr>
        <p:spPr>
          <a:xfrm>
            <a:off x="683541" y="1727200"/>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066121E2-56E5-0E49-9AA5-5841AC8D527D}"/>
              </a:ext>
            </a:extLst>
          </p:cNvPr>
          <p:cNvSpPr txBox="1"/>
          <p:nvPr/>
        </p:nvSpPr>
        <p:spPr>
          <a:xfrm>
            <a:off x="683540" y="5993216"/>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id="{0A2C9F55-998B-D64C-B1B5-2460443D54B0}"/>
              </a:ext>
            </a:extLst>
          </p:cNvPr>
          <p:cNvSpPr txBox="1"/>
          <p:nvPr/>
        </p:nvSpPr>
        <p:spPr>
          <a:xfrm>
            <a:off x="3103270" y="1728028"/>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4</a:t>
            </a:r>
          </a:p>
        </p:txBody>
      </p:sp>
      <p:sp>
        <p:nvSpPr>
          <p:cNvPr id="17" name="TextBox 16">
            <a:extLst>
              <a:ext uri="{FF2B5EF4-FFF2-40B4-BE49-F238E27FC236}">
                <a16:creationId xmlns:a16="http://schemas.microsoft.com/office/drawing/2014/main" id="{D98D2BE4-A22A-3A43-B72D-8526C5667711}"/>
              </a:ext>
            </a:extLst>
          </p:cNvPr>
          <p:cNvSpPr txBox="1"/>
          <p:nvPr/>
        </p:nvSpPr>
        <p:spPr>
          <a:xfrm>
            <a:off x="3103269" y="5993217"/>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3</a:t>
            </a:r>
          </a:p>
        </p:txBody>
      </p:sp>
      <p:sp>
        <p:nvSpPr>
          <p:cNvPr id="18" name="TextBox 17">
            <a:extLst>
              <a:ext uri="{FF2B5EF4-FFF2-40B4-BE49-F238E27FC236}">
                <a16:creationId xmlns:a16="http://schemas.microsoft.com/office/drawing/2014/main" id="{F2F4CB98-8344-D44A-8BDD-563BF999906E}"/>
              </a:ext>
            </a:extLst>
          </p:cNvPr>
          <p:cNvSpPr txBox="1"/>
          <p:nvPr/>
        </p:nvSpPr>
        <p:spPr>
          <a:xfrm>
            <a:off x="5393982" y="5988948"/>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5</a:t>
            </a:r>
          </a:p>
        </p:txBody>
      </p:sp>
      <p:sp>
        <p:nvSpPr>
          <p:cNvPr id="19" name="TextBox 18">
            <a:extLst>
              <a:ext uri="{FF2B5EF4-FFF2-40B4-BE49-F238E27FC236}">
                <a16:creationId xmlns:a16="http://schemas.microsoft.com/office/drawing/2014/main" id="{F542A76E-BAA4-0845-AF0F-76D7950AE94B}"/>
              </a:ext>
            </a:extLst>
          </p:cNvPr>
          <p:cNvSpPr txBox="1"/>
          <p:nvPr/>
        </p:nvSpPr>
        <p:spPr>
          <a:xfrm>
            <a:off x="5396774" y="1727199"/>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6</a:t>
            </a:r>
          </a:p>
        </p:txBody>
      </p:sp>
      <p:cxnSp>
        <p:nvCxnSpPr>
          <p:cNvPr id="20" name="Прямая соединительная линия 19">
            <a:extLst>
              <a:ext uri="{FF2B5EF4-FFF2-40B4-BE49-F238E27FC236}">
                <a16:creationId xmlns:a16="http://schemas.microsoft.com/office/drawing/2014/main" id="{DC564F65-B594-5F48-B1B7-5FC925EE2D4C}"/>
              </a:ext>
            </a:extLst>
          </p:cNvPr>
          <p:cNvCxnSpPr>
            <a:cxnSpLocks/>
          </p:cNvCxnSpPr>
          <p:nvPr/>
        </p:nvCxnSpPr>
        <p:spPr>
          <a:xfrm>
            <a:off x="8048636" y="1706138"/>
            <a:ext cx="0" cy="480859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A92CCDD0-02BE-0A4A-8EDC-5833AEB71CEA}"/>
              </a:ext>
            </a:extLst>
          </p:cNvPr>
          <p:cNvCxnSpPr>
            <a:cxnSpLocks/>
          </p:cNvCxnSpPr>
          <p:nvPr/>
        </p:nvCxnSpPr>
        <p:spPr>
          <a:xfrm>
            <a:off x="10604457" y="1706138"/>
            <a:ext cx="0" cy="480859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E23F58A1-F951-F945-8B15-108A756B3731}"/>
              </a:ext>
            </a:extLst>
          </p:cNvPr>
          <p:cNvCxnSpPr>
            <a:cxnSpLocks/>
          </p:cNvCxnSpPr>
          <p:nvPr/>
        </p:nvCxnSpPr>
        <p:spPr>
          <a:xfrm flipH="1">
            <a:off x="6762275" y="4492647"/>
            <a:ext cx="511500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45DDB60-7A9E-EA41-9E15-CF2DEAE8E88F}"/>
              </a:ext>
            </a:extLst>
          </p:cNvPr>
          <p:cNvSpPr txBox="1"/>
          <p:nvPr/>
        </p:nvSpPr>
        <p:spPr>
          <a:xfrm>
            <a:off x="6762275" y="1706140"/>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17AEA681-EECD-C143-932F-C7EA21A5E130}"/>
              </a:ext>
            </a:extLst>
          </p:cNvPr>
          <p:cNvSpPr txBox="1"/>
          <p:nvPr/>
        </p:nvSpPr>
        <p:spPr>
          <a:xfrm>
            <a:off x="6753442" y="6041930"/>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1</a:t>
            </a:r>
          </a:p>
        </p:txBody>
      </p:sp>
      <p:sp>
        <p:nvSpPr>
          <p:cNvPr id="25" name="TextBox 24">
            <a:extLst>
              <a:ext uri="{FF2B5EF4-FFF2-40B4-BE49-F238E27FC236}">
                <a16:creationId xmlns:a16="http://schemas.microsoft.com/office/drawing/2014/main" id="{F30D0CE1-5200-2B4F-BD4E-2386ECC1C076}"/>
              </a:ext>
            </a:extLst>
          </p:cNvPr>
          <p:cNvSpPr txBox="1"/>
          <p:nvPr/>
        </p:nvSpPr>
        <p:spPr>
          <a:xfrm>
            <a:off x="9229534" y="1706139"/>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4</a:t>
            </a:r>
          </a:p>
        </p:txBody>
      </p:sp>
      <p:sp>
        <p:nvSpPr>
          <p:cNvPr id="26" name="TextBox 25">
            <a:extLst>
              <a:ext uri="{FF2B5EF4-FFF2-40B4-BE49-F238E27FC236}">
                <a16:creationId xmlns:a16="http://schemas.microsoft.com/office/drawing/2014/main" id="{29B70DB3-5315-414B-818F-F4F6EC2578E7}"/>
              </a:ext>
            </a:extLst>
          </p:cNvPr>
          <p:cNvSpPr txBox="1"/>
          <p:nvPr/>
        </p:nvSpPr>
        <p:spPr>
          <a:xfrm>
            <a:off x="9229533" y="6041930"/>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3</a:t>
            </a:r>
          </a:p>
        </p:txBody>
      </p:sp>
      <p:sp>
        <p:nvSpPr>
          <p:cNvPr id="27" name="TextBox 26">
            <a:extLst>
              <a:ext uri="{FF2B5EF4-FFF2-40B4-BE49-F238E27FC236}">
                <a16:creationId xmlns:a16="http://schemas.microsoft.com/office/drawing/2014/main" id="{8F6E9BF8-E8BD-5747-8513-39BC93158E17}"/>
              </a:ext>
            </a:extLst>
          </p:cNvPr>
          <p:cNvSpPr txBox="1"/>
          <p:nvPr/>
        </p:nvSpPr>
        <p:spPr>
          <a:xfrm>
            <a:off x="11506779" y="6041929"/>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5</a:t>
            </a:r>
          </a:p>
        </p:txBody>
      </p:sp>
      <p:sp>
        <p:nvSpPr>
          <p:cNvPr id="28" name="TextBox 27">
            <a:extLst>
              <a:ext uri="{FF2B5EF4-FFF2-40B4-BE49-F238E27FC236}">
                <a16:creationId xmlns:a16="http://schemas.microsoft.com/office/drawing/2014/main" id="{85BE7BD4-7385-E847-A64D-0E0DE527D899}"/>
              </a:ext>
            </a:extLst>
          </p:cNvPr>
          <p:cNvSpPr txBox="1"/>
          <p:nvPr/>
        </p:nvSpPr>
        <p:spPr>
          <a:xfrm>
            <a:off x="11506780" y="1706138"/>
            <a:ext cx="370499" cy="461665"/>
          </a:xfrm>
          <a:prstGeom prst="rect">
            <a:avLst/>
          </a:prstGeom>
          <a:solidFill>
            <a:schemeClr val="accent1"/>
          </a:solidFill>
        </p:spPr>
        <p:txBody>
          <a:bodyPr wrap="square" rtlCol="0">
            <a:spAutoFit/>
          </a:bodyPr>
          <a:lstStyle/>
          <a:p>
            <a:pPr algn="ctr"/>
            <a:r>
              <a:rPr lang="ru-RU" sz="2400" b="1"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25777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5511749-D850-8E41-9741-9B7442953D9A}"/>
              </a:ext>
            </a:extLst>
          </p:cNvPr>
          <p:cNvSpPr>
            <a:spLocks noGrp="1"/>
          </p:cNvSpPr>
          <p:nvPr>
            <p:ph type="title"/>
          </p:nvPr>
        </p:nvSpPr>
        <p:spPr>
          <a:xfrm>
            <a:off x="1940352" y="82690"/>
            <a:ext cx="8217958" cy="490538"/>
          </a:xfrm>
        </p:spPr>
        <p:txBody>
          <a:bodyPr>
            <a:noAutofit/>
          </a:bodyPr>
          <a:lstStyle/>
          <a:p>
            <a:r>
              <a:rPr lang="ru-RU" sz="2800" b="1" dirty="0">
                <a:latin typeface="Arial" panose="020B0604020202020204" pitchFamily="34" charset="0"/>
                <a:cs typeface="Arial" panose="020B0604020202020204" pitchFamily="34" charset="0"/>
              </a:rPr>
              <a:t>Пространственная коррекция эмиссий ЕМЕР</a:t>
            </a:r>
          </a:p>
        </p:txBody>
      </p:sp>
      <p:sp>
        <p:nvSpPr>
          <p:cNvPr id="11" name="Прямоугольник 10">
            <a:extLst>
              <a:ext uri="{FF2B5EF4-FFF2-40B4-BE49-F238E27FC236}">
                <a16:creationId xmlns:a16="http://schemas.microsoft.com/office/drawing/2014/main" id="{1948D655-E976-D541-AA71-343C149760A2}"/>
              </a:ext>
            </a:extLst>
          </p:cNvPr>
          <p:cNvSpPr/>
          <p:nvPr/>
        </p:nvSpPr>
        <p:spPr>
          <a:xfrm>
            <a:off x="105750" y="979202"/>
            <a:ext cx="2744788" cy="27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t>Сетка эмиссий ЕМЕР 50 км</a:t>
            </a: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13" y="1758778"/>
            <a:ext cx="2426068" cy="3325512"/>
          </a:xfrm>
          <a:prstGeom prst="rect">
            <a:avLst/>
          </a:prstGeom>
        </p:spPr>
      </p:pic>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t="10811" r="1412" b="9369"/>
          <a:stretch/>
        </p:blipFill>
        <p:spPr>
          <a:xfrm>
            <a:off x="2901778" y="630084"/>
            <a:ext cx="4731453" cy="3830706"/>
          </a:xfrm>
          <a:prstGeom prst="rect">
            <a:avLst/>
          </a:prstGeom>
        </p:spPr>
      </p:pic>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t="9370" r="-1290" b="9729"/>
          <a:stretch/>
        </p:blipFill>
        <p:spPr>
          <a:xfrm>
            <a:off x="7086514" y="2780270"/>
            <a:ext cx="5105486" cy="4077730"/>
          </a:xfrm>
          <a:prstGeom prst="rect">
            <a:avLst/>
          </a:prstGeom>
        </p:spPr>
      </p:pic>
      <p:pic>
        <p:nvPicPr>
          <p:cNvPr id="6" name="Рисунок 5"/>
          <p:cNvPicPr>
            <a:picLocks noChangeAspect="1"/>
          </p:cNvPicPr>
          <p:nvPr/>
        </p:nvPicPr>
        <p:blipFill>
          <a:blip r:embed="rId6"/>
          <a:stretch>
            <a:fillRect/>
          </a:stretch>
        </p:blipFill>
        <p:spPr>
          <a:xfrm>
            <a:off x="2840484" y="4510837"/>
            <a:ext cx="3907875" cy="2347163"/>
          </a:xfrm>
          <a:prstGeom prst="rect">
            <a:avLst/>
          </a:prstGeom>
        </p:spPr>
      </p:pic>
      <p:pic>
        <p:nvPicPr>
          <p:cNvPr id="7" name="Рисунок 6"/>
          <p:cNvPicPr>
            <a:picLocks noChangeAspect="1"/>
          </p:cNvPicPr>
          <p:nvPr/>
        </p:nvPicPr>
        <p:blipFill>
          <a:blip r:embed="rId7"/>
          <a:stretch>
            <a:fillRect/>
          </a:stretch>
        </p:blipFill>
        <p:spPr>
          <a:xfrm>
            <a:off x="7684471" y="881449"/>
            <a:ext cx="4580964" cy="2092544"/>
          </a:xfrm>
          <a:prstGeom prst="rect">
            <a:avLst/>
          </a:prstGeom>
        </p:spPr>
      </p:pic>
      <p:sp>
        <p:nvSpPr>
          <p:cNvPr id="8" name="Прямоугольник 7"/>
          <p:cNvSpPr/>
          <p:nvPr/>
        </p:nvSpPr>
        <p:spPr>
          <a:xfrm>
            <a:off x="7900086" y="1622854"/>
            <a:ext cx="4168346" cy="271849"/>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7890780" y="2573321"/>
            <a:ext cx="4168346" cy="206950"/>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68886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4435" r="3720" b="18776"/>
          <a:stretch/>
        </p:blipFill>
        <p:spPr>
          <a:xfrm>
            <a:off x="237757" y="753560"/>
            <a:ext cx="5841767" cy="4052438"/>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14801" r="4332" b="19021"/>
          <a:stretch/>
        </p:blipFill>
        <p:spPr>
          <a:xfrm>
            <a:off x="6174282" y="2829697"/>
            <a:ext cx="5713434" cy="3952223"/>
          </a:xfrm>
          <a:prstGeom prst="rect">
            <a:avLst/>
          </a:prstGeom>
        </p:spPr>
      </p:pic>
      <p:sp>
        <p:nvSpPr>
          <p:cNvPr id="8" name="TextBox 7"/>
          <p:cNvSpPr txBox="1"/>
          <p:nvPr/>
        </p:nvSpPr>
        <p:spPr>
          <a:xfrm>
            <a:off x="808154" y="132621"/>
            <a:ext cx="6185769" cy="337785"/>
          </a:xfrm>
          <a:prstGeom prst="rect">
            <a:avLst/>
          </a:prstGeom>
          <a:noFill/>
        </p:spPr>
        <p:txBody>
          <a:bodyPr wrap="square" rtlCol="0">
            <a:spAutoFit/>
          </a:bodyPr>
          <a:lstStyle/>
          <a:p>
            <a:r>
              <a:rPr lang="ru-RU" sz="1595" dirty="0" smtClean="0">
                <a:latin typeface="Arial Black" panose="020B0A04020102020204" pitchFamily="34" charset="0"/>
              </a:rPr>
              <a:t>Расчетное поле концентраций </a:t>
            </a:r>
            <a:r>
              <a:rPr lang="en-US" sz="1595" dirty="0" smtClean="0">
                <a:latin typeface="Arial Black" panose="020B0A04020102020204" pitchFamily="34" charset="0"/>
              </a:rPr>
              <a:t>CO</a:t>
            </a:r>
            <a:r>
              <a:rPr lang="en-US" sz="1595" dirty="0">
                <a:latin typeface="Arial Black" panose="020B0A04020102020204" pitchFamily="34" charset="0"/>
              </a:rPr>
              <a:t>, </a:t>
            </a:r>
            <a:r>
              <a:rPr lang="ru-RU" sz="1595" dirty="0">
                <a:latin typeface="Arial Black" panose="020B0A04020102020204" pitchFamily="34" charset="0"/>
              </a:rPr>
              <a:t>30 июня</a:t>
            </a:r>
            <a:r>
              <a:rPr lang="en-US" sz="1595" dirty="0">
                <a:latin typeface="Arial Black" panose="020B0A04020102020204" pitchFamily="34" charset="0"/>
              </a:rPr>
              <a:t>, </a:t>
            </a:r>
            <a:r>
              <a:rPr lang="ru-RU" sz="1595" dirty="0">
                <a:latin typeface="Arial Black" panose="020B0A04020102020204" pitchFamily="34" charset="0"/>
              </a:rPr>
              <a:t>2</a:t>
            </a:r>
            <a:r>
              <a:rPr lang="en-US" sz="1595" dirty="0">
                <a:latin typeface="Arial Black" panose="020B0A04020102020204" pitchFamily="34" charset="0"/>
              </a:rPr>
              <a:t>9 </a:t>
            </a:r>
            <a:r>
              <a:rPr lang="ru-RU" sz="1595" dirty="0" smtClean="0">
                <a:latin typeface="Arial Black" panose="020B0A04020102020204" pitchFamily="34" charset="0"/>
              </a:rPr>
              <a:t>час</a:t>
            </a:r>
            <a:endParaRPr lang="ru-RU" sz="1595" dirty="0">
              <a:latin typeface="Arial Black" panose="020B0A04020102020204" pitchFamily="34" charset="0"/>
            </a:endParaRPr>
          </a:p>
        </p:txBody>
      </p:sp>
      <p:sp>
        <p:nvSpPr>
          <p:cNvPr id="9" name="TextBox 8"/>
          <p:cNvSpPr txBox="1"/>
          <p:nvPr/>
        </p:nvSpPr>
        <p:spPr>
          <a:xfrm>
            <a:off x="1855943" y="470406"/>
            <a:ext cx="3093936" cy="369332"/>
          </a:xfrm>
          <a:prstGeom prst="rect">
            <a:avLst/>
          </a:prstGeom>
          <a:noFill/>
        </p:spPr>
        <p:txBody>
          <a:bodyPr wrap="square" rtlCol="0">
            <a:spAutoFit/>
          </a:bodyPr>
          <a:lstStyle/>
          <a:p>
            <a:pPr algn="ctr"/>
            <a:r>
              <a:rPr lang="ru-RU" b="1" dirty="0">
                <a:latin typeface="+mj-lt"/>
              </a:rPr>
              <a:t>Без коррекции</a:t>
            </a:r>
          </a:p>
        </p:txBody>
      </p:sp>
      <p:sp>
        <p:nvSpPr>
          <p:cNvPr id="11" name="TextBox 10"/>
          <p:cNvSpPr txBox="1"/>
          <p:nvPr/>
        </p:nvSpPr>
        <p:spPr>
          <a:xfrm>
            <a:off x="7577121" y="2368935"/>
            <a:ext cx="3093936" cy="369332"/>
          </a:xfrm>
          <a:prstGeom prst="rect">
            <a:avLst/>
          </a:prstGeom>
          <a:noFill/>
        </p:spPr>
        <p:txBody>
          <a:bodyPr wrap="square" rtlCol="0">
            <a:spAutoFit/>
          </a:bodyPr>
          <a:lstStyle/>
          <a:p>
            <a:pPr algn="ctr"/>
            <a:r>
              <a:rPr lang="ru-RU" b="1" dirty="0">
                <a:latin typeface="+mj-lt"/>
              </a:rPr>
              <a:t>Коррекция </a:t>
            </a:r>
            <a:r>
              <a:rPr lang="en-US" b="1" dirty="0">
                <a:latin typeface="+mj-lt"/>
              </a:rPr>
              <a:t>EMEP</a:t>
            </a:r>
            <a:endParaRPr lang="ru-RU" b="1" dirty="0">
              <a:latin typeface="+mj-lt"/>
            </a:endParaRPr>
          </a:p>
        </p:txBody>
      </p:sp>
    </p:spTree>
    <p:extLst>
      <p:ext uri="{BB962C8B-B14F-4D97-AF65-F5344CB8AC3E}">
        <p14:creationId xmlns:p14="http://schemas.microsoft.com/office/powerpoint/2010/main" val="178019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A38AE-322E-EE41-8842-9EEFC5386F30}"/>
              </a:ext>
            </a:extLst>
          </p:cNvPr>
          <p:cNvSpPr txBox="1"/>
          <p:nvPr/>
        </p:nvSpPr>
        <p:spPr>
          <a:xfrm>
            <a:off x="442480" y="31863"/>
            <a:ext cx="10928665" cy="707886"/>
          </a:xfrm>
          <a:prstGeom prst="rect">
            <a:avLst/>
          </a:prstGeom>
          <a:noFill/>
        </p:spPr>
        <p:txBody>
          <a:bodyPr wrap="square" rtlCol="0">
            <a:spAutoFit/>
          </a:bodyPr>
          <a:lstStyle/>
          <a:p>
            <a:pPr algn="ctr"/>
            <a:r>
              <a:rPr lang="ru-RU" sz="2000" b="1" dirty="0" smtClean="0">
                <a:latin typeface="Arial" panose="020B0604020202020204" pitchFamily="34" charset="0"/>
                <a:cs typeface="Arial" panose="020B0604020202020204" pitchFamily="34" charset="0"/>
              </a:rPr>
              <a:t>Уточнение базы данных о землепользовании</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GLOBCOVER </a:t>
            </a:r>
            <a:endParaRPr lang="ru-RU" sz="2000" b="1" dirty="0" smtClean="0">
              <a:latin typeface="Arial" panose="020B0604020202020204" pitchFamily="34" charset="0"/>
              <a:cs typeface="Arial" panose="020B0604020202020204" pitchFamily="34" charset="0"/>
            </a:endParaRPr>
          </a:p>
          <a:p>
            <a:pPr algn="ctr"/>
            <a:r>
              <a:rPr lang="ru-RU" sz="2000" b="1" dirty="0">
                <a:latin typeface="Arial" panose="020B0604020202020204" pitchFamily="34" charset="0"/>
                <a:cs typeface="Arial" panose="020B0604020202020204" pitchFamily="34" charset="0"/>
              </a:rPr>
              <a:t>д</a:t>
            </a:r>
            <a:r>
              <a:rPr lang="ru-RU" sz="2000" b="1" dirty="0" smtClean="0">
                <a:latin typeface="Arial" panose="020B0604020202020204" pitchFamily="34" charset="0"/>
                <a:cs typeface="Arial" panose="020B0604020202020204" pitchFamily="34" charset="0"/>
              </a:rPr>
              <a:t>ля расчетов годовых эмиссий ЕМЕР на территории Нижегородского региона</a:t>
            </a:r>
            <a:endParaRPr lang="ru-RU" sz="2000" b="1" dirty="0">
              <a:latin typeface="Arial" panose="020B0604020202020204" pitchFamily="34" charset="0"/>
              <a:ea typeface="Calibri" panose="020F0502020204030204" pitchFamily="34" charset="0"/>
              <a:cs typeface="Arial" panose="020B0604020202020204" pitchFamily="34" charset="0"/>
            </a:endParaRPr>
          </a:p>
        </p:txBody>
      </p:sp>
      <p:pic>
        <p:nvPicPr>
          <p:cNvPr id="10" name="Рисунок 9" descr="C:\Users\ecology\Desktop\Данил_оперативное\lnd_experiment\Расчеты\Рисунки_статья_ЗМП\ЗМП_до_коррекции.png">
            <a:extLst>
              <a:ext uri="{FF2B5EF4-FFF2-40B4-BE49-F238E27FC236}">
                <a16:creationId xmlns:a16="http://schemas.microsoft.com/office/drawing/2014/main" id="{92477C24-B978-5943-851C-7F09D5DEA021}"/>
              </a:ext>
            </a:extLst>
          </p:cNvPr>
          <p:cNvPicPr/>
          <p:nvPr/>
        </p:nvPicPr>
        <p:blipFill rotWithShape="1">
          <a:blip r:embed="rId3" cstate="print">
            <a:extLst>
              <a:ext uri="{28A0092B-C50C-407E-A947-70E740481C1C}">
                <a14:useLocalDpi xmlns:a14="http://schemas.microsoft.com/office/drawing/2010/main" val="0"/>
              </a:ext>
            </a:extLst>
          </a:blip>
          <a:srcRect l="1" t="7478" r="2100" b="5240"/>
          <a:stretch/>
        </p:blipFill>
        <p:spPr bwMode="auto">
          <a:xfrm>
            <a:off x="484617" y="1484421"/>
            <a:ext cx="5422196" cy="5168626"/>
          </a:xfrm>
          <a:prstGeom prst="rect">
            <a:avLst/>
          </a:prstGeom>
          <a:noFill/>
          <a:ln>
            <a:noFill/>
          </a:ln>
          <a:extLst>
            <a:ext uri="{53640926-AAD7-44D8-BBD7-CCE9431645EC}">
              <a14:shadowObscured xmlns:a14="http://schemas.microsoft.com/office/drawing/2010/main"/>
            </a:ext>
          </a:extLst>
        </p:spPr>
      </p:pic>
      <p:pic>
        <p:nvPicPr>
          <p:cNvPr id="12" name="Рисунок 11">
            <a:extLst>
              <a:ext uri="{FF2B5EF4-FFF2-40B4-BE49-F238E27FC236}">
                <a16:creationId xmlns:a16="http://schemas.microsoft.com/office/drawing/2014/main" id="{238D7E28-73F4-E642-A6CA-032E3B13920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06183" y="1484421"/>
            <a:ext cx="5844080" cy="5168626"/>
          </a:xfrm>
          <a:prstGeom prst="rect">
            <a:avLst/>
          </a:prstGeom>
        </p:spPr>
      </p:pic>
      <p:sp>
        <p:nvSpPr>
          <p:cNvPr id="6" name="TextBox 5">
            <a:extLst>
              <a:ext uri="{FF2B5EF4-FFF2-40B4-BE49-F238E27FC236}">
                <a16:creationId xmlns:a16="http://schemas.microsoft.com/office/drawing/2014/main" id="{CD8512DD-9124-0945-A8E7-A1BAAD17392E}"/>
              </a:ext>
            </a:extLst>
          </p:cNvPr>
          <p:cNvSpPr txBox="1"/>
          <p:nvPr/>
        </p:nvSpPr>
        <p:spPr>
          <a:xfrm>
            <a:off x="442481" y="752011"/>
            <a:ext cx="5464332" cy="923330"/>
          </a:xfrm>
          <a:prstGeom prst="rect">
            <a:avLst/>
          </a:prstGeom>
          <a:noFill/>
        </p:spPr>
        <p:txBody>
          <a:bodyPr wrap="square" rtlCol="0">
            <a:spAutoFit/>
          </a:bodyPr>
          <a:lstStyle/>
          <a:p>
            <a:r>
              <a:rPr lang="ru-RU" dirty="0" smtClean="0">
                <a:latin typeface="+mj-lt"/>
                <a:cs typeface="Arial" panose="020B0604020202020204" pitchFamily="34" charset="0"/>
              </a:rPr>
              <a:t>22 типа землепользования базы </a:t>
            </a:r>
            <a:r>
              <a:rPr lang="en-US" dirty="0" err="1" smtClean="0">
                <a:latin typeface="+mj-lt"/>
                <a:cs typeface="Arial" panose="020B0604020202020204" pitchFamily="34" charset="0"/>
              </a:rPr>
              <a:t>GlobCover</a:t>
            </a:r>
            <a:r>
              <a:rPr lang="en-US" dirty="0" smtClean="0">
                <a:latin typeface="+mj-lt"/>
                <a:cs typeface="Arial" panose="020B0604020202020204" pitchFamily="34" charset="0"/>
              </a:rPr>
              <a:t> </a:t>
            </a:r>
            <a:r>
              <a:rPr lang="ru-RU" dirty="0" smtClean="0">
                <a:latin typeface="+mj-lt"/>
                <a:cs typeface="Arial" panose="020B0604020202020204" pitchFamily="34" charset="0"/>
              </a:rPr>
              <a:t>только один тип – городские территории </a:t>
            </a:r>
            <a:r>
              <a:rPr lang="en-US" dirty="0" smtClean="0">
                <a:latin typeface="+mj-lt"/>
                <a:cs typeface="Arial" panose="020B0604020202020204" pitchFamily="34" charset="0"/>
              </a:rPr>
              <a:t>(300*300 </a:t>
            </a:r>
            <a:r>
              <a:rPr lang="ru-RU" dirty="0" smtClean="0">
                <a:latin typeface="+mj-lt"/>
                <a:cs typeface="Arial" panose="020B0604020202020204" pitchFamily="34" charset="0"/>
              </a:rPr>
              <a:t>м</a:t>
            </a:r>
            <a:r>
              <a:rPr lang="en-US" dirty="0" smtClean="0">
                <a:latin typeface="+mj-lt"/>
                <a:cs typeface="Arial" panose="020B0604020202020204" pitchFamily="34" charset="0"/>
              </a:rPr>
              <a:t>, </a:t>
            </a:r>
            <a:r>
              <a:rPr lang="ru-RU" dirty="0" smtClean="0">
                <a:latin typeface="+mj-lt"/>
                <a:cs typeface="Arial" panose="020B0604020202020204" pitchFamily="34" charset="0"/>
              </a:rPr>
              <a:t>г. Нижний Новгород</a:t>
            </a:r>
            <a:r>
              <a:rPr lang="en-US" dirty="0" smtClean="0">
                <a:latin typeface="+mj-lt"/>
                <a:cs typeface="Arial" panose="020B0604020202020204" pitchFamily="34" charset="0"/>
              </a:rPr>
              <a:t>):</a:t>
            </a:r>
            <a:endParaRPr lang="ru-RU" dirty="0">
              <a:latin typeface="+mj-lt"/>
              <a:cs typeface="Arial" panose="020B0604020202020204" pitchFamily="34" charset="0"/>
            </a:endParaRPr>
          </a:p>
        </p:txBody>
      </p:sp>
      <p:sp>
        <p:nvSpPr>
          <p:cNvPr id="14" name="TextBox 13">
            <a:extLst>
              <a:ext uri="{FF2B5EF4-FFF2-40B4-BE49-F238E27FC236}">
                <a16:creationId xmlns:a16="http://schemas.microsoft.com/office/drawing/2014/main" id="{31AFA803-DE37-CD47-ADD0-DFB6155C82A7}"/>
              </a:ext>
            </a:extLst>
          </p:cNvPr>
          <p:cNvSpPr txBox="1"/>
          <p:nvPr/>
        </p:nvSpPr>
        <p:spPr>
          <a:xfrm>
            <a:off x="6354644" y="752011"/>
            <a:ext cx="4733770" cy="646331"/>
          </a:xfrm>
          <a:prstGeom prst="rect">
            <a:avLst/>
          </a:prstGeom>
          <a:noFill/>
        </p:spPr>
        <p:txBody>
          <a:bodyPr wrap="square" rtlCol="0">
            <a:spAutoFit/>
          </a:bodyPr>
          <a:lstStyle/>
          <a:p>
            <a:r>
              <a:rPr lang="ru-RU" dirty="0" smtClean="0">
                <a:latin typeface="+mj-lt"/>
                <a:cs typeface="Arial" panose="020B0604020202020204" pitchFamily="34" charset="0"/>
              </a:rPr>
              <a:t>Эмиссии </a:t>
            </a:r>
            <a:r>
              <a:rPr lang="en-US" dirty="0" smtClean="0">
                <a:latin typeface="+mj-lt"/>
                <a:cs typeface="Arial" panose="020B0604020202020204" pitchFamily="34" charset="0"/>
              </a:rPr>
              <a:t>CO</a:t>
            </a:r>
            <a:r>
              <a:rPr lang="ru-RU" dirty="0" smtClean="0">
                <a:latin typeface="+mj-lt"/>
                <a:cs typeface="Arial" panose="020B0604020202020204" pitchFamily="34" charset="0"/>
              </a:rPr>
              <a:t> базы данных </a:t>
            </a:r>
            <a:r>
              <a:rPr lang="en-US" dirty="0" smtClean="0">
                <a:latin typeface="+mj-lt"/>
                <a:cs typeface="Arial" panose="020B0604020202020204" pitchFamily="34" charset="0"/>
              </a:rPr>
              <a:t>EMEP (</a:t>
            </a:r>
            <a:r>
              <a:rPr lang="ru-RU" dirty="0" smtClean="0">
                <a:latin typeface="+mj-lt"/>
                <a:cs typeface="Arial" panose="020B0604020202020204" pitchFamily="34" charset="0"/>
              </a:rPr>
              <a:t>г/ч</a:t>
            </a:r>
            <a:r>
              <a:rPr lang="en-US" dirty="0" smtClean="0">
                <a:latin typeface="+mj-lt"/>
                <a:cs typeface="Arial" panose="020B0604020202020204" pitchFamily="34" charset="0"/>
              </a:rPr>
              <a:t>, </a:t>
            </a:r>
            <a:r>
              <a:rPr lang="en-US" dirty="0">
                <a:latin typeface="+mj-lt"/>
                <a:cs typeface="Arial" panose="020B0604020202020204" pitchFamily="34" charset="0"/>
              </a:rPr>
              <a:t>2*2 </a:t>
            </a:r>
            <a:r>
              <a:rPr lang="ru-RU" dirty="0" smtClean="0">
                <a:latin typeface="+mj-lt"/>
                <a:cs typeface="Arial" panose="020B0604020202020204" pitchFamily="34" charset="0"/>
              </a:rPr>
              <a:t>км</a:t>
            </a:r>
            <a:r>
              <a:rPr lang="en-US" dirty="0" smtClean="0">
                <a:latin typeface="+mj-lt"/>
                <a:cs typeface="Arial" panose="020B0604020202020204" pitchFamily="34" charset="0"/>
              </a:rPr>
              <a:t>, </a:t>
            </a:r>
            <a:r>
              <a:rPr lang="ru-RU" dirty="0">
                <a:cs typeface="Arial" panose="020B0604020202020204" pitchFamily="34" charset="0"/>
              </a:rPr>
              <a:t>г. Нижний Новгород</a:t>
            </a:r>
            <a:r>
              <a:rPr lang="en-US" dirty="0" smtClean="0">
                <a:latin typeface="+mj-lt"/>
                <a:cs typeface="Arial" panose="020B0604020202020204" pitchFamily="34" charset="0"/>
              </a:rPr>
              <a:t>):</a:t>
            </a:r>
            <a:endParaRPr lang="ru-RU" dirty="0">
              <a:latin typeface="+mj-lt"/>
              <a:cs typeface="Arial" panose="020B0604020202020204" pitchFamily="34" charset="0"/>
            </a:endParaRPr>
          </a:p>
        </p:txBody>
      </p:sp>
    </p:spTree>
    <p:extLst>
      <p:ext uri="{BB962C8B-B14F-4D97-AF65-F5344CB8AC3E}">
        <p14:creationId xmlns:p14="http://schemas.microsoft.com/office/powerpoint/2010/main" val="1282867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DD69A77-FECA-1745-8D05-63927F56D360}"/>
              </a:ext>
            </a:extLst>
          </p:cNvPr>
          <p:cNvPicPr>
            <a:picLocks noChangeAspect="1"/>
          </p:cNvPicPr>
          <p:nvPr/>
        </p:nvPicPr>
        <p:blipFill rotWithShape="1">
          <a:blip r:embed="rId3"/>
          <a:srcRect l="9195" t="10268" r="8736" b="9272"/>
          <a:stretch/>
        </p:blipFill>
        <p:spPr>
          <a:xfrm>
            <a:off x="287874" y="1307025"/>
            <a:ext cx="7142170" cy="5251598"/>
          </a:xfrm>
          <a:prstGeom prst="rect">
            <a:avLst/>
          </a:prstGeom>
        </p:spPr>
      </p:pic>
      <p:sp>
        <p:nvSpPr>
          <p:cNvPr id="18" name="TextBox 17">
            <a:extLst>
              <a:ext uri="{FF2B5EF4-FFF2-40B4-BE49-F238E27FC236}">
                <a16:creationId xmlns:a16="http://schemas.microsoft.com/office/drawing/2014/main" id="{3EB70127-05E1-B44B-A274-427880D667C9}"/>
              </a:ext>
            </a:extLst>
          </p:cNvPr>
          <p:cNvSpPr txBox="1"/>
          <p:nvPr/>
        </p:nvSpPr>
        <p:spPr>
          <a:xfrm>
            <a:off x="396614" y="136007"/>
            <a:ext cx="3797578" cy="400110"/>
          </a:xfrm>
          <a:prstGeom prst="rect">
            <a:avLst/>
          </a:prstGeom>
          <a:noFill/>
        </p:spPr>
        <p:txBody>
          <a:bodyPr wrap="none" rtlCol="0">
            <a:spAutoFit/>
          </a:bodyPr>
          <a:lstStyle/>
          <a:p>
            <a:r>
              <a:rPr lang="ru-RU" sz="2000" b="1" dirty="0" smtClean="0">
                <a:latin typeface="Arial" panose="020B0604020202020204" pitchFamily="34" charset="0"/>
                <a:cs typeface="Arial" panose="020B0604020202020204" pitchFamily="34" charset="0"/>
              </a:rPr>
              <a:t>База данных </a:t>
            </a:r>
            <a:r>
              <a:rPr lang="en-US" sz="2000" b="1" dirty="0" err="1" smtClean="0">
                <a:latin typeface="Arial" panose="020B0604020202020204" pitchFamily="34" charset="0"/>
                <a:cs typeface="Arial" panose="020B0604020202020204" pitchFamily="34" charset="0"/>
              </a:rPr>
              <a:t>OpenStreetMap</a:t>
            </a:r>
            <a:endParaRPr lang="ru-RU" sz="2000" b="1" dirty="0">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0283AA3-D5E4-7B44-B62B-AB6B1021F47A}"/>
              </a:ext>
            </a:extLst>
          </p:cNvPr>
          <p:cNvSpPr txBox="1"/>
          <p:nvPr/>
        </p:nvSpPr>
        <p:spPr>
          <a:xfrm>
            <a:off x="492867" y="864674"/>
            <a:ext cx="5928931" cy="400110"/>
          </a:xfrm>
          <a:prstGeom prst="rect">
            <a:avLst/>
          </a:prstGeom>
          <a:noFill/>
        </p:spPr>
        <p:txBody>
          <a:bodyPr wrap="none" rtlCol="0">
            <a:spAutoFit/>
          </a:bodyPr>
          <a:lstStyle/>
          <a:p>
            <a:r>
              <a:rPr lang="ru-RU" sz="2000" dirty="0" smtClean="0">
                <a:latin typeface="+mj-lt"/>
                <a:cs typeface="Arial" panose="020B0604020202020204" pitchFamily="34" charset="0"/>
              </a:rPr>
              <a:t>Формат данных</a:t>
            </a:r>
            <a:r>
              <a:rPr lang="en-US" sz="2000" dirty="0" smtClean="0">
                <a:latin typeface="+mj-lt"/>
                <a:cs typeface="Arial" panose="020B0604020202020204" pitchFamily="34" charset="0"/>
              </a:rPr>
              <a:t> </a:t>
            </a:r>
            <a:r>
              <a:rPr lang="ru-RU" sz="2000" dirty="0" err="1" smtClean="0">
                <a:latin typeface="+mj-lt"/>
                <a:cs typeface="Arial" panose="020B0604020202020204" pitchFamily="34" charset="0"/>
              </a:rPr>
              <a:t>NextGIS</a:t>
            </a:r>
            <a:r>
              <a:rPr lang="ru-RU" sz="2000" dirty="0" smtClean="0">
                <a:latin typeface="+mj-lt"/>
                <a:cs typeface="Arial" panose="020B0604020202020204" pitchFamily="34" charset="0"/>
              </a:rPr>
              <a:t> (полигоны с координатами</a:t>
            </a:r>
            <a:r>
              <a:rPr lang="en-US" sz="2000" dirty="0" smtClean="0">
                <a:latin typeface="+mj-lt"/>
                <a:cs typeface="Arial" panose="020B0604020202020204" pitchFamily="34" charset="0"/>
              </a:rPr>
              <a:t>):</a:t>
            </a:r>
            <a:endParaRPr lang="ru-RU" sz="2000" dirty="0">
              <a:latin typeface="+mj-lt"/>
              <a:cs typeface="Arial" panose="020B0604020202020204" pitchFamily="34" charset="0"/>
            </a:endParaRPr>
          </a:p>
        </p:txBody>
      </p:sp>
      <p:sp>
        <p:nvSpPr>
          <p:cNvPr id="21" name="TextBox 20">
            <a:extLst>
              <a:ext uri="{FF2B5EF4-FFF2-40B4-BE49-F238E27FC236}">
                <a16:creationId xmlns:a16="http://schemas.microsoft.com/office/drawing/2014/main" id="{61A52809-EA4F-D142-BDA8-B6F57A51CD30}"/>
              </a:ext>
            </a:extLst>
          </p:cNvPr>
          <p:cNvSpPr txBox="1"/>
          <p:nvPr/>
        </p:nvSpPr>
        <p:spPr>
          <a:xfrm>
            <a:off x="7917772" y="99019"/>
            <a:ext cx="2857577" cy="400110"/>
          </a:xfrm>
          <a:prstGeom prst="rect">
            <a:avLst/>
          </a:prstGeom>
          <a:noFill/>
        </p:spPr>
        <p:txBody>
          <a:bodyPr wrap="none" rtlCol="0">
            <a:spAutoFit/>
          </a:bodyPr>
          <a:lstStyle/>
          <a:p>
            <a:r>
              <a:rPr lang="ru-RU" sz="2000" dirty="0" err="1">
                <a:latin typeface="+mj-lt"/>
                <a:cs typeface="Arial" panose="020B0604020202020204" pitchFamily="34" charset="0"/>
              </a:rPr>
              <a:t>NextGIS</a:t>
            </a:r>
            <a:r>
              <a:rPr lang="en-US" sz="2000" dirty="0">
                <a:latin typeface="+mj-lt"/>
                <a:cs typeface="Arial" panose="020B0604020202020204" pitchFamily="34" charset="0"/>
              </a:rPr>
              <a:t> </a:t>
            </a:r>
            <a:r>
              <a:rPr lang="ru-RU" sz="2000" dirty="0" smtClean="0">
                <a:latin typeface="+mj-lt"/>
                <a:cs typeface="Arial" panose="020B0604020202020204" pitchFamily="34" charset="0"/>
              </a:rPr>
              <a:t>типы полигонов</a:t>
            </a:r>
            <a:r>
              <a:rPr lang="en-US" sz="2000" dirty="0" smtClean="0">
                <a:latin typeface="+mj-lt"/>
                <a:cs typeface="Arial" panose="020B0604020202020204" pitchFamily="34" charset="0"/>
              </a:rPr>
              <a:t>:</a:t>
            </a:r>
            <a:endParaRPr lang="ru-RU" sz="2000" dirty="0">
              <a:latin typeface="+mj-lt"/>
            </a:endParaRPr>
          </a:p>
        </p:txBody>
      </p:sp>
      <p:sp>
        <p:nvSpPr>
          <p:cNvPr id="2" name="Прямоугольник 1"/>
          <p:cNvSpPr/>
          <p:nvPr/>
        </p:nvSpPr>
        <p:spPr>
          <a:xfrm>
            <a:off x="7430044" y="671691"/>
            <a:ext cx="2322280" cy="6186309"/>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ru-RU"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Жилые угодья</a:t>
            </a:r>
            <a:endParaRPr lang="ru-RU" b="1" u="sng"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Наделы</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Промышленные зоны</a:t>
            </a:r>
            <a:endParaRPr lang="ru-RU" b="1" u="sng"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Луга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err="1">
                <a:latin typeface="Times New Roman" panose="02020603050405020304" pitchFamily="18" charset="0"/>
                <a:ea typeface="Calibri" panose="020F0502020204030204" pitchFamily="34" charset="0"/>
                <a:cs typeface="Times New Roman" panose="02020603050405020304" pitchFamily="18" charset="0"/>
              </a:rPr>
              <a:t>Сельхозугодья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Трава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Коммерческие территории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Гаражи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Строительство</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Кладбище</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Железная дорога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Розничная торговля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Бассейн</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Резервуар</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Военные территории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Карьер</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Питомники </a:t>
            </a:r>
            <a:r>
              <a:rPr lang="ru-RU" dirty="0" smtClean="0">
                <a:latin typeface="Times New Roman" panose="02020603050405020304" pitchFamily="18" charset="0"/>
                <a:ea typeface="Calibri" panose="020F0502020204030204" pitchFamily="34" charset="0"/>
                <a:cs typeface="Times New Roman" panose="02020603050405020304" pitchFamily="18" charset="0"/>
              </a:rPr>
              <a:t>растений</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9815726" y="544926"/>
            <a:ext cx="2244469" cy="5632311"/>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Тепличное растениеводство</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Добыча торфа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Свалка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Зона отдыха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Поля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Депо</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Животноводство</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Заброшенные территории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«Религиозные» территории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Клумба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Церковные территории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Лесозаготовки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Ферма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err="1">
                <a:latin typeface="Times New Roman" panose="02020603050405020304" pitchFamily="18" charset="0"/>
                <a:ea typeface="Calibri" panose="020F0502020204030204" pitchFamily="34" charset="0"/>
                <a:cs typeface="Times New Roman" panose="02020603050405020304" pitchFamily="18" charset="0"/>
              </a:rPr>
              <a:t>Аквакультура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Логистика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Каток</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3302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B347FFD-2966-4249-900C-D2BFE4F53D73}"/>
              </a:ext>
            </a:extLst>
          </p:cNvPr>
          <p:cNvPicPr>
            <a:picLocks noChangeAspect="1"/>
          </p:cNvPicPr>
          <p:nvPr/>
        </p:nvPicPr>
        <p:blipFill rotWithShape="1">
          <a:blip r:embed="rId3"/>
          <a:srcRect l="9196" t="10422" r="9081" b="9272"/>
          <a:stretch/>
        </p:blipFill>
        <p:spPr>
          <a:xfrm>
            <a:off x="199970" y="1517748"/>
            <a:ext cx="5943763" cy="4380497"/>
          </a:xfrm>
          <a:prstGeom prst="rect">
            <a:avLst/>
          </a:prstGeom>
        </p:spPr>
      </p:pic>
      <p:pic>
        <p:nvPicPr>
          <p:cNvPr id="8" name="Рисунок 7">
            <a:extLst>
              <a:ext uri="{FF2B5EF4-FFF2-40B4-BE49-F238E27FC236}">
                <a16:creationId xmlns:a16="http://schemas.microsoft.com/office/drawing/2014/main" id="{D144464D-4B08-124C-AC52-AFEC8C3CDF0F}"/>
              </a:ext>
            </a:extLst>
          </p:cNvPr>
          <p:cNvPicPr>
            <a:picLocks noChangeAspect="1"/>
          </p:cNvPicPr>
          <p:nvPr/>
        </p:nvPicPr>
        <p:blipFill rotWithShape="1">
          <a:blip r:embed="rId4"/>
          <a:srcRect l="9196" t="10575" r="9081" b="9272"/>
          <a:stretch/>
        </p:blipFill>
        <p:spPr>
          <a:xfrm>
            <a:off x="6143733" y="1565093"/>
            <a:ext cx="5955129" cy="4380497"/>
          </a:xfrm>
          <a:prstGeom prst="rect">
            <a:avLst/>
          </a:prstGeom>
        </p:spPr>
      </p:pic>
      <p:sp>
        <p:nvSpPr>
          <p:cNvPr id="9" name="Прямоугольник 8">
            <a:extLst>
              <a:ext uri="{FF2B5EF4-FFF2-40B4-BE49-F238E27FC236}">
                <a16:creationId xmlns:a16="http://schemas.microsoft.com/office/drawing/2014/main" id="{E2E9AC2D-5754-9940-BA3E-5586634D5BFC}"/>
              </a:ext>
            </a:extLst>
          </p:cNvPr>
          <p:cNvSpPr/>
          <p:nvPr/>
        </p:nvSpPr>
        <p:spPr>
          <a:xfrm>
            <a:off x="237324" y="109248"/>
            <a:ext cx="7115025" cy="707886"/>
          </a:xfrm>
          <a:prstGeom prst="rect">
            <a:avLst/>
          </a:prstGeom>
        </p:spPr>
        <p:txBody>
          <a:bodyPr wrap="none">
            <a:spAutoFit/>
          </a:bodyPr>
          <a:lstStyle/>
          <a:p>
            <a:r>
              <a:rPr lang="ru-RU" sz="2000" b="1" dirty="0" smtClean="0">
                <a:latin typeface="Arial" panose="020B0604020202020204" pitchFamily="34" charset="0"/>
                <a:cs typeface="Arial" panose="020B0604020202020204" pitchFamily="34" charset="0"/>
              </a:rPr>
              <a:t>Для уточнения типов землепользования </a:t>
            </a:r>
            <a:r>
              <a:rPr lang="en-US" sz="2000" b="1" dirty="0">
                <a:latin typeface="Arial" panose="020B0604020202020204" pitchFamily="34" charset="0"/>
                <a:ea typeface="Calibri" panose="020F0502020204030204" pitchFamily="34" charset="0"/>
                <a:cs typeface="Arial" panose="020B0604020202020204" pitchFamily="34" charset="0"/>
              </a:rPr>
              <a:t>GLOBCOVER</a:t>
            </a:r>
            <a:endParaRPr lang="ru-RU" sz="2000" b="1" dirty="0">
              <a:latin typeface="Arial" panose="020B0604020202020204" pitchFamily="34" charset="0"/>
              <a:ea typeface="Calibri" panose="020F0502020204030204" pitchFamily="34" charset="0"/>
              <a:cs typeface="Arial" panose="020B0604020202020204" pitchFamily="34" charset="0"/>
            </a:endParaRPr>
          </a:p>
          <a:p>
            <a:r>
              <a:rPr lang="ru-RU" sz="2000" b="1" dirty="0" smtClean="0">
                <a:latin typeface="Arial" panose="020B0604020202020204" pitchFamily="34" charset="0"/>
                <a:cs typeface="Arial" panose="020B0604020202020204" pitchFamily="34" charset="0"/>
              </a:rPr>
              <a:t>были взяты 2 типа полигонов базы </a:t>
            </a:r>
            <a:r>
              <a:rPr lang="en-US" sz="2000" b="1" dirty="0" err="1" smtClean="0">
                <a:latin typeface="Arial" panose="020B0604020202020204" pitchFamily="34" charset="0"/>
                <a:cs typeface="Arial" panose="020B0604020202020204" pitchFamily="34" charset="0"/>
              </a:rPr>
              <a:t>OpenStreetMap</a:t>
            </a:r>
            <a:endParaRPr lang="ru-RU" sz="2000" b="1" dirty="0">
              <a:latin typeface="Arial" panose="020B0604020202020204" pitchFamily="34" charset="0"/>
              <a:ea typeface="Calibri" panose="020F050202020403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E2BA4D29-54C2-6D44-9172-26AEE25C2E58}"/>
              </a:ext>
            </a:extLst>
          </p:cNvPr>
          <p:cNvSpPr/>
          <p:nvPr/>
        </p:nvSpPr>
        <p:spPr>
          <a:xfrm>
            <a:off x="320452" y="1109134"/>
            <a:ext cx="1776448" cy="400110"/>
          </a:xfrm>
          <a:prstGeom prst="rect">
            <a:avLst/>
          </a:prstGeom>
        </p:spPr>
        <p:txBody>
          <a:bodyPr wrap="none">
            <a:spAutoFit/>
          </a:bodyPr>
          <a:lstStyle/>
          <a:p>
            <a:r>
              <a:rPr lang="ru-RU" sz="2000" dirty="0" smtClean="0">
                <a:latin typeface="+mj-lt"/>
                <a:cs typeface="Arial" panose="020B0604020202020204" pitchFamily="34" charset="0"/>
              </a:rPr>
              <a:t>Жилые угодья</a:t>
            </a:r>
            <a:r>
              <a:rPr lang="en-US" sz="2000" dirty="0" smtClean="0">
                <a:latin typeface="+mj-lt"/>
                <a:cs typeface="Arial" panose="020B0604020202020204" pitchFamily="34" charset="0"/>
              </a:rPr>
              <a:t>:</a:t>
            </a:r>
            <a:endParaRPr lang="ru-RU" sz="2000" dirty="0">
              <a:latin typeface="+mj-lt"/>
              <a:ea typeface="Calibri" panose="020F050202020403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106F6666-A4C7-8D47-BDA8-994A4C736360}"/>
              </a:ext>
            </a:extLst>
          </p:cNvPr>
          <p:cNvSpPr/>
          <p:nvPr/>
        </p:nvSpPr>
        <p:spPr>
          <a:xfrm>
            <a:off x="6245020" y="1109134"/>
            <a:ext cx="2611612" cy="400110"/>
          </a:xfrm>
          <a:prstGeom prst="rect">
            <a:avLst/>
          </a:prstGeom>
        </p:spPr>
        <p:txBody>
          <a:bodyPr wrap="none">
            <a:spAutoFit/>
          </a:bodyPr>
          <a:lstStyle/>
          <a:p>
            <a:r>
              <a:rPr lang="ru-RU" sz="2000" dirty="0" smtClean="0">
                <a:latin typeface="+mj-lt"/>
                <a:cs typeface="Arial" panose="020B0604020202020204" pitchFamily="34" charset="0"/>
              </a:rPr>
              <a:t>Промышленные хоны</a:t>
            </a:r>
            <a:r>
              <a:rPr lang="en-US" sz="2000" dirty="0" smtClean="0">
                <a:latin typeface="+mj-lt"/>
                <a:cs typeface="Arial" panose="020B0604020202020204" pitchFamily="34" charset="0"/>
              </a:rPr>
              <a:t>:</a:t>
            </a:r>
            <a:endParaRPr lang="ru-RU" sz="2000" dirty="0">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9019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64EF550-61C9-1344-949E-9A1022E2A83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32824" y="1476805"/>
            <a:ext cx="5844080" cy="5168626"/>
          </a:xfrm>
          <a:prstGeom prst="rect">
            <a:avLst/>
          </a:prstGeom>
        </p:spPr>
      </p:pic>
      <p:sp>
        <p:nvSpPr>
          <p:cNvPr id="5" name="TextBox 4">
            <a:extLst>
              <a:ext uri="{FF2B5EF4-FFF2-40B4-BE49-F238E27FC236}">
                <a16:creationId xmlns:a16="http://schemas.microsoft.com/office/drawing/2014/main" id="{95FE7D01-A215-014E-96CD-CCF1EAF35427}"/>
              </a:ext>
            </a:extLst>
          </p:cNvPr>
          <p:cNvSpPr txBox="1"/>
          <p:nvPr/>
        </p:nvSpPr>
        <p:spPr>
          <a:xfrm>
            <a:off x="452608" y="755878"/>
            <a:ext cx="5211922" cy="646331"/>
          </a:xfrm>
          <a:prstGeom prst="rect">
            <a:avLst/>
          </a:prstGeom>
          <a:noFill/>
        </p:spPr>
        <p:txBody>
          <a:bodyPr wrap="square" rtlCol="0">
            <a:spAutoFit/>
          </a:bodyPr>
          <a:lstStyle/>
          <a:p>
            <a:r>
              <a:rPr lang="ru-RU" b="1" dirty="0" smtClean="0">
                <a:latin typeface="+mj-lt"/>
                <a:cs typeface="Arial" panose="020B0604020202020204" pitchFamily="34" charset="0"/>
              </a:rPr>
              <a:t>Оригинальная база</a:t>
            </a:r>
            <a:r>
              <a:rPr lang="en-US" dirty="0" smtClean="0">
                <a:latin typeface="+mj-lt"/>
                <a:cs typeface="Arial" panose="020B0604020202020204" pitchFamily="34" charset="0"/>
              </a:rPr>
              <a:t> EMEP </a:t>
            </a:r>
            <a:r>
              <a:rPr lang="ru-RU" dirty="0" smtClean="0">
                <a:latin typeface="+mj-lt"/>
                <a:cs typeface="Arial" panose="020B0604020202020204" pitchFamily="34" charset="0"/>
              </a:rPr>
              <a:t>эмиссии СО</a:t>
            </a:r>
            <a:r>
              <a:rPr lang="en-US" dirty="0" smtClean="0">
                <a:latin typeface="+mj-lt"/>
                <a:cs typeface="Arial" panose="020B0604020202020204" pitchFamily="34" charset="0"/>
              </a:rPr>
              <a:t> (</a:t>
            </a:r>
            <a:r>
              <a:rPr lang="ru-RU" dirty="0" smtClean="0">
                <a:latin typeface="+mj-lt"/>
                <a:cs typeface="Arial" panose="020B0604020202020204" pitchFamily="34" charset="0"/>
              </a:rPr>
              <a:t>г</a:t>
            </a:r>
            <a:r>
              <a:rPr lang="en-US" dirty="0" smtClean="0">
                <a:latin typeface="+mj-lt"/>
                <a:cs typeface="Arial" panose="020B0604020202020204" pitchFamily="34" charset="0"/>
              </a:rPr>
              <a:t>/</a:t>
            </a:r>
            <a:r>
              <a:rPr lang="ru-RU" dirty="0" smtClean="0">
                <a:latin typeface="+mj-lt"/>
                <a:cs typeface="Arial" panose="020B0604020202020204" pitchFamily="34" charset="0"/>
              </a:rPr>
              <a:t>ч</a:t>
            </a:r>
            <a:r>
              <a:rPr lang="en-US" dirty="0" smtClean="0">
                <a:latin typeface="+mj-lt"/>
                <a:cs typeface="Arial" panose="020B0604020202020204" pitchFamily="34" charset="0"/>
              </a:rPr>
              <a:t>, </a:t>
            </a:r>
            <a:r>
              <a:rPr lang="en-US" dirty="0">
                <a:latin typeface="+mj-lt"/>
                <a:cs typeface="Arial" panose="020B0604020202020204" pitchFamily="34" charset="0"/>
              </a:rPr>
              <a:t>2*2 </a:t>
            </a:r>
            <a:r>
              <a:rPr lang="ru-RU" dirty="0" smtClean="0">
                <a:latin typeface="+mj-lt"/>
                <a:cs typeface="Arial" panose="020B0604020202020204" pitchFamily="34" charset="0"/>
              </a:rPr>
              <a:t>км</a:t>
            </a:r>
            <a:r>
              <a:rPr lang="en-US" dirty="0" smtClean="0">
                <a:latin typeface="+mj-lt"/>
                <a:cs typeface="Arial" panose="020B0604020202020204" pitchFamily="34" charset="0"/>
              </a:rPr>
              <a:t>, </a:t>
            </a:r>
            <a:r>
              <a:rPr lang="ru-RU" dirty="0" smtClean="0">
                <a:latin typeface="+mj-lt"/>
                <a:cs typeface="Arial" panose="020B0604020202020204" pitchFamily="34" charset="0"/>
              </a:rPr>
              <a:t>г. Нижний Новгород</a:t>
            </a:r>
            <a:r>
              <a:rPr lang="en-US" dirty="0" smtClean="0">
                <a:latin typeface="+mj-lt"/>
                <a:cs typeface="Arial" panose="020B0604020202020204" pitchFamily="34" charset="0"/>
              </a:rPr>
              <a:t>):</a:t>
            </a:r>
            <a:endParaRPr lang="ru-RU" dirty="0">
              <a:latin typeface="+mj-lt"/>
              <a:cs typeface="Arial" panose="020B0604020202020204" pitchFamily="34" charset="0"/>
            </a:endParaRPr>
          </a:p>
        </p:txBody>
      </p:sp>
      <p:pic>
        <p:nvPicPr>
          <p:cNvPr id="6" name="Рисунок 5">
            <a:extLst>
              <a:ext uri="{FF2B5EF4-FFF2-40B4-BE49-F238E27FC236}">
                <a16:creationId xmlns:a16="http://schemas.microsoft.com/office/drawing/2014/main" id="{F2504D2C-581A-1E43-8B1A-701B017722F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76904" y="1509074"/>
            <a:ext cx="6115096" cy="5136357"/>
          </a:xfrm>
          <a:prstGeom prst="rect">
            <a:avLst/>
          </a:prstGeom>
        </p:spPr>
      </p:pic>
      <p:sp>
        <p:nvSpPr>
          <p:cNvPr id="7" name="TextBox 6">
            <a:extLst>
              <a:ext uri="{FF2B5EF4-FFF2-40B4-BE49-F238E27FC236}">
                <a16:creationId xmlns:a16="http://schemas.microsoft.com/office/drawing/2014/main" id="{9AB722A1-A7AF-2540-846E-F20798121720}"/>
              </a:ext>
            </a:extLst>
          </p:cNvPr>
          <p:cNvSpPr txBox="1"/>
          <p:nvPr/>
        </p:nvSpPr>
        <p:spPr>
          <a:xfrm>
            <a:off x="6317038" y="755877"/>
            <a:ext cx="5463283" cy="646331"/>
          </a:xfrm>
          <a:prstGeom prst="rect">
            <a:avLst/>
          </a:prstGeom>
          <a:noFill/>
        </p:spPr>
        <p:txBody>
          <a:bodyPr wrap="square" rtlCol="0">
            <a:spAutoFit/>
          </a:bodyPr>
          <a:lstStyle/>
          <a:p>
            <a:r>
              <a:rPr lang="ru-RU" b="1" dirty="0" smtClean="0">
                <a:cs typeface="Arial" panose="020B0604020202020204" pitchFamily="34" charset="0"/>
              </a:rPr>
              <a:t>Уточненная </a:t>
            </a:r>
            <a:r>
              <a:rPr lang="ru-RU" b="1" dirty="0">
                <a:cs typeface="Arial" panose="020B0604020202020204" pitchFamily="34" charset="0"/>
              </a:rPr>
              <a:t>база</a:t>
            </a:r>
            <a:r>
              <a:rPr lang="en-US" dirty="0">
                <a:cs typeface="Arial" panose="020B0604020202020204" pitchFamily="34" charset="0"/>
              </a:rPr>
              <a:t> </a:t>
            </a:r>
            <a:r>
              <a:rPr lang="ru-RU" dirty="0" smtClean="0">
                <a:cs typeface="Arial" panose="020B0604020202020204" pitchFamily="34" charset="0"/>
              </a:rPr>
              <a:t>землепользования</a:t>
            </a:r>
            <a:r>
              <a:rPr lang="en-US" dirty="0" smtClean="0">
                <a:cs typeface="Arial" panose="020B0604020202020204" pitchFamily="34" charset="0"/>
              </a:rPr>
              <a:t> </a:t>
            </a:r>
            <a:r>
              <a:rPr lang="en-US" b="1" dirty="0">
                <a:latin typeface="Arial" panose="020B0604020202020204" pitchFamily="34" charset="0"/>
                <a:ea typeface="Calibri" panose="020F0502020204030204" pitchFamily="34" charset="0"/>
                <a:cs typeface="Arial" panose="020B0604020202020204" pitchFamily="34" charset="0"/>
              </a:rPr>
              <a:t>GLOBCOVER</a:t>
            </a:r>
            <a:endParaRPr lang="ru-RU" b="1" dirty="0">
              <a:latin typeface="Arial" panose="020B0604020202020204" pitchFamily="34" charset="0"/>
              <a:ea typeface="Calibri" panose="020F0502020204030204" pitchFamily="34" charset="0"/>
              <a:cs typeface="Arial" panose="020B0604020202020204" pitchFamily="34" charset="0"/>
            </a:endParaRPr>
          </a:p>
          <a:p>
            <a:r>
              <a:rPr lang="ru-RU" dirty="0" smtClean="0">
                <a:cs typeface="Arial" panose="020B0604020202020204" pitchFamily="34" charset="0"/>
              </a:rPr>
              <a:t>эмиссии </a:t>
            </a:r>
            <a:r>
              <a:rPr lang="ru-RU" dirty="0">
                <a:cs typeface="Arial" panose="020B0604020202020204" pitchFamily="34" charset="0"/>
              </a:rPr>
              <a:t>СО</a:t>
            </a:r>
            <a:r>
              <a:rPr lang="en-US" dirty="0">
                <a:cs typeface="Arial" panose="020B0604020202020204" pitchFamily="34" charset="0"/>
              </a:rPr>
              <a:t> EMEP </a:t>
            </a:r>
            <a:r>
              <a:rPr lang="en-US" dirty="0" smtClean="0">
                <a:cs typeface="Arial" panose="020B0604020202020204" pitchFamily="34" charset="0"/>
              </a:rPr>
              <a:t>(</a:t>
            </a:r>
            <a:r>
              <a:rPr lang="ru-RU" dirty="0">
                <a:cs typeface="Arial" panose="020B0604020202020204" pitchFamily="34" charset="0"/>
              </a:rPr>
              <a:t>г</a:t>
            </a:r>
            <a:r>
              <a:rPr lang="en-US" dirty="0">
                <a:cs typeface="Arial" panose="020B0604020202020204" pitchFamily="34" charset="0"/>
              </a:rPr>
              <a:t>/</a:t>
            </a:r>
            <a:r>
              <a:rPr lang="ru-RU" dirty="0">
                <a:cs typeface="Arial" panose="020B0604020202020204" pitchFamily="34" charset="0"/>
              </a:rPr>
              <a:t>ч</a:t>
            </a:r>
            <a:r>
              <a:rPr lang="en-US" dirty="0">
                <a:cs typeface="Arial" panose="020B0604020202020204" pitchFamily="34" charset="0"/>
              </a:rPr>
              <a:t>, 2*2 </a:t>
            </a:r>
            <a:r>
              <a:rPr lang="ru-RU" dirty="0">
                <a:cs typeface="Arial" panose="020B0604020202020204" pitchFamily="34" charset="0"/>
              </a:rPr>
              <a:t>км</a:t>
            </a:r>
            <a:r>
              <a:rPr lang="en-US" dirty="0">
                <a:cs typeface="Arial" panose="020B0604020202020204" pitchFamily="34" charset="0"/>
              </a:rPr>
              <a:t>, </a:t>
            </a:r>
            <a:r>
              <a:rPr lang="ru-RU" dirty="0">
                <a:cs typeface="Arial" panose="020B0604020202020204" pitchFamily="34" charset="0"/>
              </a:rPr>
              <a:t>г. Нижний Новгород</a:t>
            </a:r>
            <a:r>
              <a:rPr lang="en-US" dirty="0">
                <a:cs typeface="Arial" panose="020B0604020202020204" pitchFamily="34" charset="0"/>
              </a:rPr>
              <a:t>):</a:t>
            </a:r>
            <a:endParaRPr lang="ru-RU" dirty="0">
              <a:cs typeface="Arial" panose="020B0604020202020204" pitchFamily="34" charset="0"/>
            </a:endParaRPr>
          </a:p>
        </p:txBody>
      </p:sp>
      <p:sp>
        <p:nvSpPr>
          <p:cNvPr id="8" name="TextBox 7">
            <a:extLst>
              <a:ext uri="{FF2B5EF4-FFF2-40B4-BE49-F238E27FC236}">
                <a16:creationId xmlns:a16="http://schemas.microsoft.com/office/drawing/2014/main" id="{69C4EDF3-45AA-5144-B65F-820A1F23E089}"/>
              </a:ext>
            </a:extLst>
          </p:cNvPr>
          <p:cNvSpPr txBox="1"/>
          <p:nvPr/>
        </p:nvSpPr>
        <p:spPr>
          <a:xfrm>
            <a:off x="322156" y="181924"/>
            <a:ext cx="10596747" cy="400110"/>
          </a:xfrm>
          <a:prstGeom prst="rect">
            <a:avLst/>
          </a:prstGeom>
          <a:noFill/>
        </p:spPr>
        <p:txBody>
          <a:bodyPr wrap="none" rtlCol="0">
            <a:spAutoFit/>
          </a:bodyPr>
          <a:lstStyle/>
          <a:p>
            <a:r>
              <a:rPr lang="ru-RU" sz="2000" dirty="0" smtClean="0">
                <a:latin typeface="Arial" panose="020B0604020202020204" pitchFamily="34" charset="0"/>
                <a:ea typeface="Calibri" panose="020F0502020204030204" pitchFamily="34" charset="0"/>
                <a:cs typeface="Arial" panose="020B0604020202020204" pitchFamily="34" charset="0"/>
              </a:rPr>
              <a:t>После уточнения базы землепользования был проведен пересчет эмиссий базы ЕМЕР</a:t>
            </a:r>
            <a:endParaRPr lang="ru-RU"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635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4036" y="209260"/>
            <a:ext cx="6189888" cy="337785"/>
          </a:xfrm>
          <a:prstGeom prst="rect">
            <a:avLst/>
          </a:prstGeom>
          <a:noFill/>
        </p:spPr>
        <p:txBody>
          <a:bodyPr wrap="square" rtlCol="0">
            <a:spAutoFit/>
          </a:bodyPr>
          <a:lstStyle/>
          <a:p>
            <a:r>
              <a:rPr lang="ru-RU" sz="1595" dirty="0" smtClean="0">
                <a:latin typeface="Arial Black" panose="020B0A04020102020204" pitchFamily="34" charset="0"/>
              </a:rPr>
              <a:t>Расчетное поле концентраций </a:t>
            </a:r>
            <a:r>
              <a:rPr lang="en-US" sz="1595" dirty="0" smtClean="0">
                <a:latin typeface="Arial Black" panose="020B0A04020102020204" pitchFamily="34" charset="0"/>
              </a:rPr>
              <a:t>CO</a:t>
            </a:r>
            <a:r>
              <a:rPr lang="en-US" sz="1595" dirty="0">
                <a:latin typeface="Arial Black" panose="020B0A04020102020204" pitchFamily="34" charset="0"/>
              </a:rPr>
              <a:t>, </a:t>
            </a:r>
            <a:r>
              <a:rPr lang="ru-RU" sz="1595" dirty="0">
                <a:latin typeface="Arial Black" panose="020B0A04020102020204" pitchFamily="34" charset="0"/>
              </a:rPr>
              <a:t>30 июня</a:t>
            </a:r>
            <a:r>
              <a:rPr lang="en-US" sz="1595" dirty="0">
                <a:latin typeface="Arial Black" panose="020B0A04020102020204" pitchFamily="34" charset="0"/>
              </a:rPr>
              <a:t>, </a:t>
            </a:r>
            <a:r>
              <a:rPr lang="ru-RU" sz="1595" dirty="0">
                <a:latin typeface="Arial Black" panose="020B0A04020102020204" pitchFamily="34" charset="0"/>
              </a:rPr>
              <a:t>2</a:t>
            </a:r>
            <a:r>
              <a:rPr lang="en-US" sz="1595" dirty="0">
                <a:latin typeface="Arial Black" panose="020B0A04020102020204" pitchFamily="34" charset="0"/>
              </a:rPr>
              <a:t>9 </a:t>
            </a:r>
            <a:r>
              <a:rPr lang="ru-RU" sz="1595" dirty="0" smtClean="0">
                <a:latin typeface="Arial Black" panose="020B0A04020102020204" pitchFamily="34" charset="0"/>
              </a:rPr>
              <a:t>час</a:t>
            </a:r>
            <a:endParaRPr lang="ru-RU" sz="1595" dirty="0">
              <a:latin typeface="Arial Black" panose="020B0A04020102020204" pitchFamily="34" charset="0"/>
            </a:endParaRPr>
          </a:p>
        </p:txBody>
      </p:sp>
      <p:sp>
        <p:nvSpPr>
          <p:cNvPr id="9" name="TextBox 8"/>
          <p:cNvSpPr txBox="1"/>
          <p:nvPr/>
        </p:nvSpPr>
        <p:spPr>
          <a:xfrm>
            <a:off x="2007884" y="593092"/>
            <a:ext cx="3093936" cy="369332"/>
          </a:xfrm>
          <a:prstGeom prst="rect">
            <a:avLst/>
          </a:prstGeom>
          <a:noFill/>
        </p:spPr>
        <p:txBody>
          <a:bodyPr wrap="square" rtlCol="0">
            <a:spAutoFit/>
          </a:bodyPr>
          <a:lstStyle/>
          <a:p>
            <a:pPr algn="ctr"/>
            <a:r>
              <a:rPr lang="ru-RU" b="1" dirty="0">
                <a:latin typeface="+mj-lt"/>
              </a:rPr>
              <a:t>Без коррекции</a:t>
            </a:r>
          </a:p>
        </p:txBody>
      </p:sp>
      <p:sp>
        <p:nvSpPr>
          <p:cNvPr id="10" name="TextBox 9"/>
          <p:cNvSpPr txBox="1"/>
          <p:nvPr/>
        </p:nvSpPr>
        <p:spPr>
          <a:xfrm>
            <a:off x="7584371" y="1089746"/>
            <a:ext cx="3093936" cy="369332"/>
          </a:xfrm>
          <a:prstGeom prst="rect">
            <a:avLst/>
          </a:prstGeom>
          <a:noFill/>
        </p:spPr>
        <p:txBody>
          <a:bodyPr wrap="square" rtlCol="0">
            <a:spAutoFit/>
          </a:bodyPr>
          <a:lstStyle/>
          <a:p>
            <a:pPr algn="ctr"/>
            <a:r>
              <a:rPr lang="ru-RU" b="1" dirty="0">
                <a:latin typeface="+mj-lt"/>
              </a:rPr>
              <a:t>Коррекция землепользования</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10909" r="707" b="8122"/>
          <a:stretch/>
        </p:blipFill>
        <p:spPr>
          <a:xfrm>
            <a:off x="339436" y="1089746"/>
            <a:ext cx="5637636" cy="4597283"/>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9939" r="1676" b="8849"/>
          <a:stretch/>
        </p:blipFill>
        <p:spPr>
          <a:xfrm>
            <a:off x="6217920" y="2038019"/>
            <a:ext cx="5835534" cy="4819981"/>
          </a:xfrm>
          <a:prstGeom prst="rect">
            <a:avLst/>
          </a:prstGeom>
        </p:spPr>
      </p:pic>
    </p:spTree>
    <p:extLst>
      <p:ext uri="{BB962C8B-B14F-4D97-AF65-F5344CB8AC3E}">
        <p14:creationId xmlns:p14="http://schemas.microsoft.com/office/powerpoint/2010/main" val="3026691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C07316-CA60-1846-B068-4D060B221729}"/>
              </a:ext>
            </a:extLst>
          </p:cNvPr>
          <p:cNvSpPr txBox="1"/>
          <p:nvPr/>
        </p:nvSpPr>
        <p:spPr>
          <a:xfrm>
            <a:off x="490727" y="840001"/>
            <a:ext cx="3887603" cy="369332"/>
          </a:xfrm>
          <a:prstGeom prst="rect">
            <a:avLst/>
          </a:prstGeom>
          <a:noFill/>
        </p:spPr>
        <p:txBody>
          <a:bodyPr wrap="none" rtlCol="0">
            <a:spAutoFit/>
          </a:bodyPr>
          <a:lstStyle/>
          <a:p>
            <a:r>
              <a:rPr lang="en-US" b="1" dirty="0">
                <a:latin typeface="+mj-lt"/>
                <a:ea typeface="Calibri" panose="020F0502020204030204" pitchFamily="34" charset="0"/>
                <a:cs typeface="Arial" panose="020B0604020202020204" pitchFamily="34" charset="0"/>
              </a:rPr>
              <a:t>NO</a:t>
            </a:r>
            <a:r>
              <a:rPr lang="en-US" b="1" baseline="-25000" dirty="0">
                <a:latin typeface="+mj-lt"/>
                <a:ea typeface="Calibri" panose="020F0502020204030204" pitchFamily="34" charset="0"/>
                <a:cs typeface="Arial" panose="020B0604020202020204" pitchFamily="34" charset="0"/>
              </a:rPr>
              <a:t>2</a:t>
            </a:r>
            <a:r>
              <a:rPr lang="en-US" b="1" dirty="0">
                <a:latin typeface="+mj-lt"/>
                <a:ea typeface="Calibri" panose="020F0502020204030204" pitchFamily="34" charset="0"/>
                <a:cs typeface="Arial" panose="020B0604020202020204" pitchFamily="34" charset="0"/>
              </a:rPr>
              <a:t> </a:t>
            </a:r>
            <a:r>
              <a:rPr lang="ru-RU" b="1" dirty="0" smtClean="0">
                <a:latin typeface="+mj-lt"/>
                <a:ea typeface="Calibri" panose="020F0502020204030204" pitchFamily="34" charset="0"/>
                <a:cs typeface="Arial" panose="020B0604020202020204" pitchFamily="34" charset="0"/>
              </a:rPr>
              <a:t>до коррекции землепользования</a:t>
            </a:r>
            <a:r>
              <a:rPr lang="en-US" b="1" dirty="0" smtClean="0">
                <a:latin typeface="+mj-lt"/>
                <a:ea typeface="Calibri" panose="020F0502020204030204" pitchFamily="34" charset="0"/>
                <a:cs typeface="Arial" panose="020B0604020202020204" pitchFamily="34" charset="0"/>
              </a:rPr>
              <a:t>:</a:t>
            </a:r>
            <a:endParaRPr lang="ru-RU" b="1" dirty="0">
              <a:latin typeface="+mj-lt"/>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432249C-D30B-4B47-84FC-3447883587B3}"/>
              </a:ext>
            </a:extLst>
          </p:cNvPr>
          <p:cNvSpPr txBox="1"/>
          <p:nvPr/>
        </p:nvSpPr>
        <p:spPr>
          <a:xfrm>
            <a:off x="7897886" y="840001"/>
            <a:ext cx="2299027" cy="369332"/>
          </a:xfrm>
          <a:prstGeom prst="rect">
            <a:avLst/>
          </a:prstGeom>
          <a:noFill/>
        </p:spPr>
        <p:txBody>
          <a:bodyPr wrap="none" rtlCol="0">
            <a:spAutoFit/>
          </a:bodyPr>
          <a:lstStyle/>
          <a:p>
            <a:r>
              <a:rPr lang="en-US" b="1" dirty="0">
                <a:latin typeface="+mj-lt"/>
                <a:ea typeface="Calibri" panose="020F0502020204030204" pitchFamily="34" charset="0"/>
                <a:cs typeface="Arial" panose="020B0604020202020204" pitchFamily="34" charset="0"/>
              </a:rPr>
              <a:t>NO</a:t>
            </a:r>
            <a:r>
              <a:rPr lang="en-US" b="1" baseline="-25000" dirty="0">
                <a:latin typeface="+mj-lt"/>
                <a:ea typeface="Calibri" panose="020F0502020204030204" pitchFamily="34" charset="0"/>
                <a:cs typeface="Arial" panose="020B0604020202020204" pitchFamily="34" charset="0"/>
              </a:rPr>
              <a:t>2</a:t>
            </a:r>
            <a:r>
              <a:rPr lang="en-US" b="1" dirty="0">
                <a:latin typeface="+mj-lt"/>
                <a:ea typeface="Calibri" panose="020F0502020204030204" pitchFamily="34" charset="0"/>
                <a:cs typeface="Arial" panose="020B0604020202020204" pitchFamily="34" charset="0"/>
              </a:rPr>
              <a:t> </a:t>
            </a:r>
            <a:r>
              <a:rPr lang="ru-RU" b="1" dirty="0" smtClean="0">
                <a:latin typeface="+mj-lt"/>
                <a:ea typeface="Calibri" panose="020F0502020204030204" pitchFamily="34" charset="0"/>
                <a:cs typeface="Arial" panose="020B0604020202020204" pitchFamily="34" charset="0"/>
              </a:rPr>
              <a:t>после коррекции</a:t>
            </a:r>
            <a:r>
              <a:rPr lang="en-US" b="1" dirty="0" smtClean="0">
                <a:latin typeface="+mj-lt"/>
                <a:ea typeface="Calibri" panose="020F0502020204030204" pitchFamily="34" charset="0"/>
                <a:cs typeface="Arial" panose="020B0604020202020204" pitchFamily="34" charset="0"/>
              </a:rPr>
              <a:t>:</a:t>
            </a:r>
            <a:endParaRPr lang="ru-RU" b="1" dirty="0">
              <a:latin typeface="+mj-lt"/>
              <a:ea typeface="Calibri" panose="020F0502020204030204" pitchFamily="34" charset="0"/>
              <a:cs typeface="Arial" panose="020B0604020202020204" pitchFamily="34" charset="0"/>
            </a:endParaRPr>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t="8970" r="-748" b="9576"/>
          <a:stretch/>
        </p:blipFill>
        <p:spPr>
          <a:xfrm>
            <a:off x="198344" y="1945178"/>
            <a:ext cx="5770723" cy="4665642"/>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10182" r="465" b="8849"/>
          <a:stretch/>
        </p:blipFill>
        <p:spPr>
          <a:xfrm>
            <a:off x="6427432" y="1945178"/>
            <a:ext cx="5413384" cy="4403663"/>
          </a:xfrm>
          <a:prstGeom prst="rect">
            <a:avLst/>
          </a:prstGeom>
        </p:spPr>
      </p:pic>
    </p:spTree>
    <p:extLst>
      <p:ext uri="{BB962C8B-B14F-4D97-AF65-F5344CB8AC3E}">
        <p14:creationId xmlns:p14="http://schemas.microsoft.com/office/powerpoint/2010/main" val="4003104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3252" y="113770"/>
            <a:ext cx="11149208" cy="1325563"/>
          </a:xfrm>
        </p:spPr>
        <p:txBody>
          <a:bodyPr>
            <a:normAutofit/>
          </a:bodyPr>
          <a:lstStyle/>
          <a:p>
            <a:r>
              <a:rPr lang="ru-RU" sz="2800" dirty="0" smtClean="0"/>
              <a:t>В Гидрометцентре </a:t>
            </a:r>
            <a:r>
              <a:rPr lang="ru-RU" sz="2800" dirty="0"/>
              <a:t>Р</a:t>
            </a:r>
            <a:r>
              <a:rPr lang="ru-RU" sz="2800" dirty="0" smtClean="0"/>
              <a:t>оссии более 10 лет развиваются технологии расчета концентраций загрязняющих веществ на основе двух ХТМ – </a:t>
            </a:r>
            <a:r>
              <a:rPr lang="en-US" sz="2800" b="1" u="sng" dirty="0" smtClean="0">
                <a:solidFill>
                  <a:srgbClr val="C00000"/>
                </a:solidFill>
              </a:rPr>
              <a:t>CHIMERE</a:t>
            </a:r>
            <a:r>
              <a:rPr lang="ru-RU" sz="2800" b="1" dirty="0" smtClean="0"/>
              <a:t> и </a:t>
            </a:r>
            <a:r>
              <a:rPr lang="en-US" sz="2800" b="1" dirty="0" smtClean="0"/>
              <a:t>COSMO-Ru-Art</a:t>
            </a:r>
            <a:endParaRPr lang="ru-RU" sz="2800" b="1" dirty="0"/>
          </a:p>
        </p:txBody>
      </p:sp>
      <p:graphicFrame>
        <p:nvGraphicFramePr>
          <p:cNvPr id="6" name="Схема 5"/>
          <p:cNvGraphicFramePr/>
          <p:nvPr>
            <p:extLst>
              <p:ext uri="{D42A27DB-BD31-4B8C-83A1-F6EECF244321}">
                <p14:modId xmlns:p14="http://schemas.microsoft.com/office/powerpoint/2010/main" val="3799129275"/>
              </p:ext>
            </p:extLst>
          </p:nvPr>
        </p:nvGraphicFramePr>
        <p:xfrm>
          <a:off x="3633939" y="133344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Схема 6"/>
          <p:cNvGraphicFramePr/>
          <p:nvPr>
            <p:extLst>
              <p:ext uri="{D42A27DB-BD31-4B8C-83A1-F6EECF244321}">
                <p14:modId xmlns:p14="http://schemas.microsoft.com/office/powerpoint/2010/main" val="3532220488"/>
              </p:ext>
            </p:extLst>
          </p:nvPr>
        </p:nvGraphicFramePr>
        <p:xfrm>
          <a:off x="-619341" y="1333443"/>
          <a:ext cx="4535814" cy="28502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Схема 7"/>
          <p:cNvGraphicFramePr/>
          <p:nvPr>
            <p:extLst>
              <p:ext uri="{D42A27DB-BD31-4B8C-83A1-F6EECF244321}">
                <p14:modId xmlns:p14="http://schemas.microsoft.com/office/powerpoint/2010/main" val="3362622729"/>
              </p:ext>
            </p:extLst>
          </p:nvPr>
        </p:nvGraphicFramePr>
        <p:xfrm>
          <a:off x="0" y="4484317"/>
          <a:ext cx="4474577" cy="24801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Выгнутая вверх стрелка 8"/>
          <p:cNvSpPr/>
          <p:nvPr/>
        </p:nvSpPr>
        <p:spPr>
          <a:xfrm rot="19226427" flipV="1">
            <a:off x="2769642" y="2989932"/>
            <a:ext cx="1728591" cy="72650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Стрелка вниз 9"/>
          <p:cNvSpPr/>
          <p:nvPr/>
        </p:nvSpPr>
        <p:spPr>
          <a:xfrm rot="16200000">
            <a:off x="10417473" y="5974915"/>
            <a:ext cx="1102290" cy="601249"/>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7743860" y="6085390"/>
            <a:ext cx="2673612" cy="64509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Наблюдения</a:t>
            </a:r>
            <a:endParaRPr lang="ru-RU" dirty="0">
              <a:solidFill>
                <a:schemeClr val="tx1"/>
              </a:solidFill>
            </a:endParaRPr>
          </a:p>
        </p:txBody>
      </p:sp>
      <p:sp>
        <p:nvSpPr>
          <p:cNvPr id="12" name="Крест 11"/>
          <p:cNvSpPr/>
          <p:nvPr/>
        </p:nvSpPr>
        <p:spPr>
          <a:xfrm>
            <a:off x="8727857" y="5512033"/>
            <a:ext cx="563671" cy="498782"/>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10151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ru-RU" sz="4400" b="1" dirty="0" smtClean="0"/>
              <a:t>Спасибо за внимание!!!</a:t>
            </a:r>
            <a:endParaRPr lang="ru-RU" sz="4400" b="1" dirty="0"/>
          </a:p>
        </p:txBody>
      </p:sp>
    </p:spTree>
    <p:extLst>
      <p:ext uri="{BB962C8B-B14F-4D97-AF65-F5344CB8AC3E}">
        <p14:creationId xmlns:p14="http://schemas.microsoft.com/office/powerpoint/2010/main" val="62319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8D57619-EDDF-8147-9A8F-BBF02F131493}"/>
              </a:ext>
            </a:extLst>
          </p:cNvPr>
          <p:cNvPicPr>
            <a:picLocks noChangeAspect="1"/>
          </p:cNvPicPr>
          <p:nvPr/>
        </p:nvPicPr>
        <p:blipFill>
          <a:blip r:embed="rId3"/>
          <a:stretch>
            <a:fillRect/>
          </a:stretch>
        </p:blipFill>
        <p:spPr>
          <a:xfrm>
            <a:off x="1186048" y="1251118"/>
            <a:ext cx="10488360" cy="5338867"/>
          </a:xfrm>
          <a:prstGeom prst="rect">
            <a:avLst/>
          </a:prstGeom>
        </p:spPr>
      </p:pic>
      <p:sp>
        <p:nvSpPr>
          <p:cNvPr id="5" name="Прямоугольник 4">
            <a:extLst>
              <a:ext uri="{FF2B5EF4-FFF2-40B4-BE49-F238E27FC236}">
                <a16:creationId xmlns:a16="http://schemas.microsoft.com/office/drawing/2014/main" id="{D1478B5A-FA8F-DA46-9028-EB581D7A931D}"/>
              </a:ext>
            </a:extLst>
          </p:cNvPr>
          <p:cNvSpPr/>
          <p:nvPr/>
        </p:nvSpPr>
        <p:spPr>
          <a:xfrm>
            <a:off x="1186048" y="715443"/>
            <a:ext cx="6494085" cy="400110"/>
          </a:xfrm>
          <a:prstGeom prst="rect">
            <a:avLst/>
          </a:prstGeom>
        </p:spPr>
        <p:txBody>
          <a:bodyPr wrap="none">
            <a:spAutoFit/>
          </a:bodyPr>
          <a:lstStyle/>
          <a:p>
            <a:r>
              <a:rPr lang="ru-RU" sz="2000" dirty="0" smtClean="0">
                <a:latin typeface="+mj-lt"/>
                <a:cs typeface="Arial" panose="020B0604020202020204" pitchFamily="34" charset="0"/>
              </a:rPr>
              <a:t>Более 50 станций автоматического мониторинга в Москве</a:t>
            </a:r>
            <a:endParaRPr lang="ru-RU" sz="2000" dirty="0">
              <a:latin typeface="+mj-lt"/>
              <a:cs typeface="Arial" panose="020B0604020202020204" pitchFamily="34" charset="0"/>
            </a:endParaRPr>
          </a:p>
        </p:txBody>
      </p:sp>
      <p:sp>
        <p:nvSpPr>
          <p:cNvPr id="6" name="TextBox 5">
            <a:extLst>
              <a:ext uri="{FF2B5EF4-FFF2-40B4-BE49-F238E27FC236}">
                <a16:creationId xmlns:a16="http://schemas.microsoft.com/office/drawing/2014/main" id="{C4B06C9C-FD83-E34C-AF4C-9AB443B8C76E}"/>
              </a:ext>
            </a:extLst>
          </p:cNvPr>
          <p:cNvSpPr txBox="1"/>
          <p:nvPr/>
        </p:nvSpPr>
        <p:spPr>
          <a:xfrm>
            <a:off x="253390" y="118213"/>
            <a:ext cx="4507965" cy="461665"/>
          </a:xfrm>
          <a:prstGeom prst="rect">
            <a:avLst/>
          </a:prstGeom>
          <a:noFill/>
        </p:spPr>
        <p:txBody>
          <a:bodyPr wrap="none" rtlCol="0">
            <a:spAutoFit/>
          </a:bodyPr>
          <a:lstStyle/>
          <a:p>
            <a:r>
              <a:rPr lang="ru-RU" sz="2400" b="1" dirty="0" smtClean="0">
                <a:latin typeface="Arial" panose="020B0604020202020204" pitchFamily="34" charset="0"/>
                <a:cs typeface="Arial" panose="020B0604020202020204" pitchFamily="34" charset="0"/>
              </a:rPr>
              <a:t>Верификация расчетов ХТМ</a:t>
            </a:r>
            <a:endParaRPr lang="ru-RU" sz="2400" b="1" dirty="0">
              <a:latin typeface="Arial" panose="020B0604020202020204" pitchFamily="34" charset="0"/>
              <a:cs typeface="Arial" panose="020B0604020202020204" pitchFamily="34" charset="0"/>
            </a:endParaRPr>
          </a:p>
        </p:txBody>
      </p:sp>
      <p:sp>
        <p:nvSpPr>
          <p:cNvPr id="7" name="Стрелка вправо 6">
            <a:extLst>
              <a:ext uri="{FF2B5EF4-FFF2-40B4-BE49-F238E27FC236}">
                <a16:creationId xmlns:a16="http://schemas.microsoft.com/office/drawing/2014/main" id="{6E3825AC-8572-8A44-9C73-9B94FFE794BA}"/>
              </a:ext>
            </a:extLst>
          </p:cNvPr>
          <p:cNvSpPr/>
          <p:nvPr/>
        </p:nvSpPr>
        <p:spPr>
          <a:xfrm>
            <a:off x="98854" y="3121155"/>
            <a:ext cx="1087194" cy="1162226"/>
          </a:xfrm>
          <a:prstGeom prst="rightArrow">
            <a:avLst/>
          </a:prstGeom>
          <a:solidFill>
            <a:schemeClr val="accent1">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682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t="7328" r="56177" b="32853"/>
          <a:stretch/>
        </p:blipFill>
        <p:spPr>
          <a:xfrm>
            <a:off x="111212" y="1887386"/>
            <a:ext cx="5605847" cy="4918874"/>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184" y="60184"/>
            <a:ext cx="6219568" cy="6219568"/>
          </a:xfrm>
          <a:prstGeom prst="rect">
            <a:avLst/>
          </a:prstGeom>
        </p:spPr>
      </p:pic>
      <p:sp>
        <p:nvSpPr>
          <p:cNvPr id="5" name="Стрелка вправо 4"/>
          <p:cNvSpPr/>
          <p:nvPr/>
        </p:nvSpPr>
        <p:spPr>
          <a:xfrm>
            <a:off x="111212" y="539578"/>
            <a:ext cx="1779373" cy="1223319"/>
          </a:xfrm>
          <a:prstGeom prst="rightArrow">
            <a:avLst/>
          </a:prstGeom>
          <a:solidFill>
            <a:schemeClr val="accent1">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прогноз</a:t>
            </a:r>
            <a:endParaRPr lang="ru-RU" sz="2400" b="1" dirty="0">
              <a:solidFill>
                <a:schemeClr val="tx1"/>
              </a:solidFill>
            </a:endParaRPr>
          </a:p>
        </p:txBody>
      </p:sp>
      <p:sp>
        <p:nvSpPr>
          <p:cNvPr id="3" name="Прямоугольник 2"/>
          <p:cNvSpPr/>
          <p:nvPr/>
        </p:nvSpPr>
        <p:spPr>
          <a:xfrm>
            <a:off x="1791732" y="60184"/>
            <a:ext cx="4617306" cy="1890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Расчет ХТМ на 48 ч для территории Московской, Владимирской, Нижегородской областей с горизонтальным шагом сетки 2 км</a:t>
            </a:r>
            <a:endParaRPr lang="ru-RU" sz="2400" b="1" dirty="0">
              <a:solidFill>
                <a:schemeClr val="tx1"/>
              </a:solidFill>
            </a:endParaRPr>
          </a:p>
        </p:txBody>
      </p:sp>
      <p:sp>
        <p:nvSpPr>
          <p:cNvPr id="9" name="Прямоугольник 8"/>
          <p:cNvSpPr/>
          <p:nvPr/>
        </p:nvSpPr>
        <p:spPr>
          <a:xfrm rot="1599529">
            <a:off x="1754678" y="4703353"/>
            <a:ext cx="898930" cy="37911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173953" y="4315893"/>
            <a:ext cx="1033847" cy="41189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err="1" smtClean="0">
                <a:solidFill>
                  <a:srgbClr val="00B050"/>
                </a:solidFill>
              </a:rPr>
              <a:t>Chimere</a:t>
            </a:r>
            <a:endParaRPr lang="ru-RU" b="1" dirty="0">
              <a:solidFill>
                <a:srgbClr val="00B050"/>
              </a:solidFill>
            </a:endParaRPr>
          </a:p>
        </p:txBody>
      </p:sp>
    </p:spTree>
    <p:extLst>
      <p:ext uri="{BB962C8B-B14F-4D97-AF65-F5344CB8AC3E}">
        <p14:creationId xmlns:p14="http://schemas.microsoft.com/office/powerpoint/2010/main" val="3838321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Содержимое 2"/>
          <p:cNvSpPr>
            <a:spLocks noGrp="1"/>
          </p:cNvSpPr>
          <p:nvPr>
            <p:ph idx="1"/>
          </p:nvPr>
        </p:nvSpPr>
        <p:spPr>
          <a:xfrm>
            <a:off x="7920267" y="5273636"/>
            <a:ext cx="3635629" cy="1008282"/>
          </a:xfrm>
        </p:spPr>
        <p:txBody>
          <a:bodyPr>
            <a:noAutofit/>
          </a:bodyPr>
          <a:lstStyle/>
          <a:p>
            <a:pPr marL="171453" indent="-171453" algn="just" defTabSz="685814">
              <a:buNone/>
              <a:defRPr/>
            </a:pPr>
            <a:r>
              <a:rPr lang="ru-RU" sz="1800" dirty="0">
                <a:latin typeface="+mj-lt"/>
                <a:cs typeface="Arial" pitchFamily="34" charset="0"/>
              </a:rPr>
              <a:t> </a:t>
            </a:r>
            <a:r>
              <a:rPr lang="ru-RU" sz="1800" dirty="0" smtClean="0">
                <a:latin typeface="+mj-lt"/>
                <a:cs typeface="Arial" pitchFamily="34" charset="0"/>
              </a:rPr>
              <a:t>Аномальные погодные условия</a:t>
            </a:r>
            <a:r>
              <a:rPr lang="ru-RU" sz="1800" dirty="0" smtClean="0">
                <a:effectLst>
                  <a:outerShdw blurRad="38100" dist="38100" dir="2700000" algn="tl">
                    <a:srgbClr val="000000">
                      <a:alpha val="43137"/>
                    </a:srgbClr>
                  </a:outerShdw>
                </a:effectLst>
                <a:latin typeface="+mj-lt"/>
                <a:cs typeface="Arial" pitchFamily="34" charset="0"/>
              </a:rPr>
              <a:t>:</a:t>
            </a:r>
            <a:endParaRPr lang="ru-RU" sz="1800" dirty="0">
              <a:effectLst>
                <a:outerShdw blurRad="38100" dist="38100" dir="2700000" algn="tl">
                  <a:srgbClr val="000000">
                    <a:alpha val="43137"/>
                  </a:srgbClr>
                </a:outerShdw>
              </a:effectLst>
              <a:latin typeface="+mj-lt"/>
              <a:cs typeface="Arial" pitchFamily="34" charset="0"/>
            </a:endParaRPr>
          </a:p>
          <a:p>
            <a:pPr algn="just" defTabSz="685814">
              <a:defRPr/>
            </a:pPr>
            <a:r>
              <a:rPr lang="ru-RU" sz="1800" dirty="0" smtClean="0">
                <a:latin typeface="+mj-lt"/>
                <a:cs typeface="Arial" pitchFamily="34" charset="0"/>
              </a:rPr>
              <a:t>Июнь, июль, сентябрь 2019</a:t>
            </a:r>
            <a:r>
              <a:rPr lang="en-US" sz="1800" dirty="0">
                <a:latin typeface="+mj-lt"/>
                <a:cs typeface="Arial" pitchFamily="34" charset="0"/>
              </a:rPr>
              <a:t>;</a:t>
            </a:r>
            <a:r>
              <a:rPr lang="ru-RU" sz="1800" dirty="0">
                <a:latin typeface="+mj-lt"/>
                <a:cs typeface="Arial" pitchFamily="34" charset="0"/>
              </a:rPr>
              <a:t> </a:t>
            </a:r>
          </a:p>
          <a:p>
            <a:pPr algn="just" defTabSz="685814">
              <a:defRPr/>
            </a:pPr>
            <a:r>
              <a:rPr lang="ru-RU" sz="1800" dirty="0" smtClean="0">
                <a:latin typeface="+mj-lt"/>
                <a:cs typeface="Arial" pitchFamily="34" charset="0"/>
              </a:rPr>
              <a:t>зима </a:t>
            </a:r>
            <a:r>
              <a:rPr lang="ru-RU" sz="1800" dirty="0">
                <a:latin typeface="+mj-lt"/>
                <a:cs typeface="Arial" pitchFamily="34" charset="0"/>
              </a:rPr>
              <a:t>2019-2020, </a:t>
            </a:r>
            <a:r>
              <a:rPr lang="ru-RU" sz="1800" dirty="0" smtClean="0">
                <a:latin typeface="+mj-lt"/>
                <a:cs typeface="Arial" pitchFamily="34" charset="0"/>
              </a:rPr>
              <a:t>весна </a:t>
            </a:r>
            <a:r>
              <a:rPr lang="ru-RU" sz="1800" dirty="0">
                <a:latin typeface="+mj-lt"/>
                <a:cs typeface="Arial" pitchFamily="34" charset="0"/>
              </a:rPr>
              <a:t>2020</a:t>
            </a:r>
            <a:r>
              <a:rPr lang="en-US" sz="1800" dirty="0">
                <a:latin typeface="+mj-lt"/>
                <a:cs typeface="Arial" pitchFamily="34" charset="0"/>
              </a:rPr>
              <a:t>.</a:t>
            </a:r>
            <a:endParaRPr lang="ru-RU" sz="1100" b="1" dirty="0">
              <a:latin typeface="+mj-lt"/>
            </a:endParaRPr>
          </a:p>
        </p:txBody>
      </p:sp>
      <p:pic>
        <p:nvPicPr>
          <p:cNvPr id="31748" name="Picture 2" descr="C:\Users\ecology\Downloads\Д Бор\NO2 MAX.png"/>
          <p:cNvPicPr>
            <a:picLocks noChangeAspect="1" noChangeArrowheads="1"/>
          </p:cNvPicPr>
          <p:nvPr/>
        </p:nvPicPr>
        <p:blipFill rotWithShape="1">
          <a:blip r:embed="rId3"/>
          <a:srcRect l="4235" t="19380" r="3375" b="13346"/>
          <a:stretch/>
        </p:blipFill>
        <p:spPr bwMode="auto">
          <a:xfrm>
            <a:off x="311737" y="1033895"/>
            <a:ext cx="5562840" cy="2425065"/>
          </a:xfrm>
          <a:prstGeom prst="rect">
            <a:avLst/>
          </a:prstGeom>
          <a:noFill/>
          <a:ln w="9525">
            <a:solidFill>
              <a:schemeClr val="bg1"/>
            </a:solidFill>
            <a:miter lim="800000"/>
            <a:headEnd/>
            <a:tailEnd/>
          </a:ln>
        </p:spPr>
      </p:pic>
      <p:pic>
        <p:nvPicPr>
          <p:cNvPr id="31749" name="Picture 4" descr="C:\Users\ecology\Downloads\Д Бор\PM MAX.png"/>
          <p:cNvPicPr>
            <a:picLocks noChangeAspect="1" noChangeArrowheads="1"/>
          </p:cNvPicPr>
          <p:nvPr/>
        </p:nvPicPr>
        <p:blipFill rotWithShape="1">
          <a:blip r:embed="rId4"/>
          <a:srcRect l="4662" t="21246" r="3257" b="14191"/>
          <a:stretch/>
        </p:blipFill>
        <p:spPr bwMode="auto">
          <a:xfrm>
            <a:off x="6298210" y="1096055"/>
            <a:ext cx="5543552" cy="2219629"/>
          </a:xfrm>
          <a:prstGeom prst="rect">
            <a:avLst/>
          </a:prstGeom>
          <a:noFill/>
          <a:ln w="9525">
            <a:noFill/>
            <a:miter lim="800000"/>
            <a:headEnd/>
            <a:tailEnd/>
          </a:ln>
        </p:spPr>
      </p:pic>
      <p:pic>
        <p:nvPicPr>
          <p:cNvPr id="31750" name="Picture 5" descr="C:\Users\ecology\Downloads\Д Бор\CO MAX.png"/>
          <p:cNvPicPr>
            <a:picLocks noChangeAspect="1" noChangeArrowheads="1"/>
          </p:cNvPicPr>
          <p:nvPr/>
        </p:nvPicPr>
        <p:blipFill rotWithShape="1">
          <a:blip r:embed="rId5"/>
          <a:srcRect l="3730" t="18950" r="3368" b="13101"/>
          <a:stretch/>
        </p:blipFill>
        <p:spPr bwMode="auto">
          <a:xfrm>
            <a:off x="260095" y="4046818"/>
            <a:ext cx="5943600" cy="2542282"/>
          </a:xfrm>
          <a:prstGeom prst="rect">
            <a:avLst/>
          </a:prstGeom>
          <a:noFill/>
          <a:ln w="9525">
            <a:noFill/>
            <a:miter lim="800000"/>
            <a:headEnd/>
            <a:tailEnd/>
          </a:ln>
        </p:spPr>
      </p:pic>
      <p:cxnSp>
        <p:nvCxnSpPr>
          <p:cNvPr id="10" name="Прямая соединительная линия 9"/>
          <p:cNvCxnSpPr/>
          <p:nvPr/>
        </p:nvCxnSpPr>
        <p:spPr>
          <a:xfrm>
            <a:off x="6781299" y="2633335"/>
            <a:ext cx="4729439" cy="0"/>
          </a:xfrm>
          <a:prstGeom prst="line">
            <a:avLst/>
          </a:prstGeom>
        </p:spPr>
        <p:style>
          <a:lnRef idx="1">
            <a:schemeClr val="dk1"/>
          </a:lnRef>
          <a:fillRef idx="0">
            <a:schemeClr val="dk1"/>
          </a:fillRef>
          <a:effectRef idx="0">
            <a:schemeClr val="dk1"/>
          </a:effectRef>
          <a:fontRef idx="minor">
            <a:schemeClr val="tx1"/>
          </a:fontRef>
        </p:style>
      </p:cxnSp>
      <p:cxnSp>
        <p:nvCxnSpPr>
          <p:cNvPr id="11" name="Прямая соединительная линия 10"/>
          <p:cNvCxnSpPr>
            <a:cxnSpLocks/>
          </p:cNvCxnSpPr>
          <p:nvPr/>
        </p:nvCxnSpPr>
        <p:spPr>
          <a:xfrm>
            <a:off x="716207" y="2745489"/>
            <a:ext cx="4839277" cy="0"/>
          </a:xfrm>
          <a:prstGeom prst="line">
            <a:avLst/>
          </a:prstGeom>
        </p:spPr>
        <p:style>
          <a:lnRef idx="1">
            <a:schemeClr val="dk1"/>
          </a:lnRef>
          <a:fillRef idx="0">
            <a:schemeClr val="dk1"/>
          </a:fillRef>
          <a:effectRef idx="0">
            <a:schemeClr val="dk1"/>
          </a:effectRef>
          <a:fontRef idx="minor">
            <a:schemeClr val="tx1"/>
          </a:fontRef>
        </p:style>
      </p:cxnSp>
      <p:sp>
        <p:nvSpPr>
          <p:cNvPr id="5" name="Прямоугольник 4"/>
          <p:cNvSpPr/>
          <p:nvPr/>
        </p:nvSpPr>
        <p:spPr>
          <a:xfrm>
            <a:off x="86627" y="61555"/>
            <a:ext cx="10400397" cy="584775"/>
          </a:xfrm>
          <a:prstGeom prst="rect">
            <a:avLst/>
          </a:prstGeom>
        </p:spPr>
        <p:txBody>
          <a:bodyPr wrap="square">
            <a:spAutoFit/>
          </a:bodyPr>
          <a:lstStyle/>
          <a:p>
            <a:r>
              <a:rPr lang="ru-RU" sz="1600" b="1" dirty="0" smtClean="0">
                <a:latin typeface="Arial" panose="020B0604020202020204" pitchFamily="34" charset="0"/>
                <a:cs typeface="Arial" panose="020B0604020202020204" pitchFamily="34" charset="0"/>
              </a:rPr>
              <a:t>Оценки расчетов ХТМ </a:t>
            </a:r>
            <a:r>
              <a:rPr lang="en-US" sz="1600" b="1" dirty="0" smtClean="0">
                <a:latin typeface="Arial" panose="020B0604020202020204" pitchFamily="34" charset="0"/>
                <a:cs typeface="Arial" panose="020B0604020202020204" pitchFamily="34" charset="0"/>
              </a:rPr>
              <a:t>CHIMERE</a:t>
            </a:r>
            <a:r>
              <a:rPr lang="ru-RU" sz="1600" b="1" dirty="0" smtClean="0">
                <a:latin typeface="Arial" panose="020B0604020202020204" pitchFamily="34" charset="0"/>
                <a:cs typeface="Arial" panose="020B0604020202020204" pitchFamily="34" charset="0"/>
              </a:rPr>
              <a:t> максимальной суточной концентрации</a:t>
            </a:r>
            <a:endParaRPr lang="ru-RU" sz="1600" b="1" dirty="0">
              <a:latin typeface="Arial" panose="020B0604020202020204" pitchFamily="34" charset="0"/>
              <a:cs typeface="Arial" panose="020B0604020202020204" pitchFamily="34" charset="0"/>
            </a:endParaRPr>
          </a:p>
          <a:p>
            <a:r>
              <a:rPr lang="ru-RU" sz="1600" b="1" dirty="0" smtClean="0">
                <a:latin typeface="Arial" panose="020B0604020202020204" pitchFamily="34" charset="0"/>
                <a:cs typeface="Arial" panose="020B0604020202020204" pitchFamily="34" charset="0"/>
              </a:rPr>
              <a:t>Февраль 2019 – Март 2020 г.</a:t>
            </a:r>
            <a:endParaRPr lang="ru-RU" sz="1600" b="1" dirty="0">
              <a:latin typeface="Arial" panose="020B0604020202020204" pitchFamily="34" charset="0"/>
              <a:cs typeface="Arial" panose="020B0604020202020204" pitchFamily="34" charset="0"/>
            </a:endParaRPr>
          </a:p>
        </p:txBody>
      </p:sp>
      <p:sp>
        <p:nvSpPr>
          <p:cNvPr id="15" name="TextBox 14"/>
          <p:cNvSpPr txBox="1"/>
          <p:nvPr/>
        </p:nvSpPr>
        <p:spPr>
          <a:xfrm>
            <a:off x="260095" y="708574"/>
            <a:ext cx="912225" cy="338554"/>
          </a:xfrm>
          <a:prstGeom prst="rect">
            <a:avLst/>
          </a:prstGeom>
          <a:noFill/>
        </p:spPr>
        <p:txBody>
          <a:bodyPr wrap="square" rtlCol="0">
            <a:spAutoFit/>
          </a:bodyPr>
          <a:lstStyle/>
          <a:p>
            <a:r>
              <a:rPr lang="ru-RU" sz="1600" dirty="0" smtClean="0">
                <a:latin typeface="+mj-lt"/>
                <a:cs typeface="Arial" panose="020B0604020202020204" pitchFamily="34" charset="0"/>
              </a:rPr>
              <a:t>мг</a:t>
            </a:r>
            <a:r>
              <a:rPr lang="en-US" sz="1600" dirty="0" smtClean="0">
                <a:latin typeface="+mj-lt"/>
                <a:cs typeface="Arial" panose="020B0604020202020204" pitchFamily="34" charset="0"/>
              </a:rPr>
              <a:t>/</a:t>
            </a:r>
            <a:r>
              <a:rPr lang="ru-RU" sz="1600" dirty="0" smtClean="0">
                <a:latin typeface="+mj-lt"/>
                <a:cs typeface="Arial" panose="020B0604020202020204" pitchFamily="34" charset="0"/>
              </a:rPr>
              <a:t>м</a:t>
            </a:r>
            <a:r>
              <a:rPr lang="en-US" sz="1600" dirty="0" smtClean="0">
                <a:latin typeface="+mj-lt"/>
                <a:cs typeface="Arial" panose="020B0604020202020204" pitchFamily="34" charset="0"/>
              </a:rPr>
              <a:t>-3</a:t>
            </a:r>
            <a:endParaRPr lang="ru-RU" sz="1600" dirty="0">
              <a:latin typeface="+mj-lt"/>
              <a:cs typeface="Arial" panose="020B0604020202020204" pitchFamily="34" charset="0"/>
            </a:endParaRPr>
          </a:p>
        </p:txBody>
      </p:sp>
      <p:sp>
        <p:nvSpPr>
          <p:cNvPr id="21" name="TextBox 20"/>
          <p:cNvSpPr txBox="1"/>
          <p:nvPr/>
        </p:nvSpPr>
        <p:spPr>
          <a:xfrm>
            <a:off x="5359400" y="749609"/>
            <a:ext cx="762001" cy="338554"/>
          </a:xfrm>
          <a:prstGeom prst="rect">
            <a:avLst/>
          </a:prstGeom>
          <a:noFill/>
        </p:spPr>
        <p:txBody>
          <a:bodyPr wrap="square" rtlCol="0">
            <a:spAutoFit/>
          </a:bodyPr>
          <a:lstStyle/>
          <a:p>
            <a:r>
              <a:rPr lang="en-US" sz="1600" dirty="0">
                <a:latin typeface="+mj-lt"/>
                <a:cs typeface="Arial" panose="020B0604020202020204" pitchFamily="34" charset="0"/>
              </a:rPr>
              <a:t>pairs</a:t>
            </a:r>
            <a:endParaRPr lang="ru-RU" sz="1600" dirty="0">
              <a:latin typeface="+mj-lt"/>
              <a:cs typeface="Arial" panose="020B0604020202020204" pitchFamily="34" charset="0"/>
            </a:endParaRPr>
          </a:p>
        </p:txBody>
      </p:sp>
      <p:sp>
        <p:nvSpPr>
          <p:cNvPr id="16" name="TextBox 15"/>
          <p:cNvSpPr txBox="1"/>
          <p:nvPr/>
        </p:nvSpPr>
        <p:spPr>
          <a:xfrm>
            <a:off x="767849" y="3442546"/>
            <a:ext cx="4972552" cy="369332"/>
          </a:xfrm>
          <a:prstGeom prst="rect">
            <a:avLst/>
          </a:prstGeom>
          <a:noFill/>
        </p:spPr>
        <p:txBody>
          <a:bodyPr wrap="square" rtlCol="0">
            <a:spAutoFit/>
          </a:bodyPr>
          <a:lstStyle/>
          <a:p>
            <a:r>
              <a:rPr lang="en-US" dirty="0">
                <a:latin typeface="+mj-lt"/>
              </a:rPr>
              <a:t>F    M   A    M    J     </a:t>
            </a:r>
            <a:r>
              <a:rPr lang="en-US" dirty="0" err="1">
                <a:latin typeface="+mj-lt"/>
              </a:rPr>
              <a:t>J</a:t>
            </a:r>
            <a:r>
              <a:rPr lang="en-US" dirty="0">
                <a:latin typeface="+mj-lt"/>
              </a:rPr>
              <a:t>     A    S    O    N    D     J     F   M</a:t>
            </a:r>
            <a:endParaRPr lang="ru-RU" dirty="0">
              <a:latin typeface="+mj-lt"/>
            </a:endParaRPr>
          </a:p>
        </p:txBody>
      </p:sp>
      <p:sp>
        <p:nvSpPr>
          <p:cNvPr id="24" name="TextBox 23"/>
          <p:cNvSpPr txBox="1"/>
          <p:nvPr/>
        </p:nvSpPr>
        <p:spPr>
          <a:xfrm>
            <a:off x="2806172" y="745110"/>
            <a:ext cx="573969" cy="338554"/>
          </a:xfrm>
          <a:prstGeom prst="rect">
            <a:avLst/>
          </a:prstGeom>
          <a:noFill/>
        </p:spPr>
        <p:txBody>
          <a:bodyPr wrap="square" rtlCol="0">
            <a:spAutoFit/>
          </a:bodyPr>
          <a:lstStyle/>
          <a:p>
            <a:r>
              <a:rPr lang="en-US" sz="1600" b="1" dirty="0">
                <a:latin typeface="+mj-lt"/>
                <a:cs typeface="Arial" panose="020B0604020202020204" pitchFamily="34" charset="0"/>
              </a:rPr>
              <a:t>NO2</a:t>
            </a:r>
            <a:endParaRPr lang="ru-RU" sz="1600" b="1" dirty="0">
              <a:latin typeface="+mj-lt"/>
              <a:cs typeface="Arial" panose="020B0604020202020204" pitchFamily="34" charset="0"/>
            </a:endParaRPr>
          </a:p>
        </p:txBody>
      </p:sp>
      <p:sp>
        <p:nvSpPr>
          <p:cNvPr id="27" name="TextBox 26"/>
          <p:cNvSpPr txBox="1"/>
          <p:nvPr/>
        </p:nvSpPr>
        <p:spPr>
          <a:xfrm>
            <a:off x="6781299" y="3356719"/>
            <a:ext cx="4972552" cy="369332"/>
          </a:xfrm>
          <a:prstGeom prst="rect">
            <a:avLst/>
          </a:prstGeom>
          <a:noFill/>
        </p:spPr>
        <p:txBody>
          <a:bodyPr wrap="square" rtlCol="0">
            <a:spAutoFit/>
          </a:bodyPr>
          <a:lstStyle/>
          <a:p>
            <a:r>
              <a:rPr lang="en-US" dirty="0">
                <a:latin typeface="+mj-lt"/>
              </a:rPr>
              <a:t>F    M   A   M    J     </a:t>
            </a:r>
            <a:r>
              <a:rPr lang="en-US" dirty="0" err="1">
                <a:latin typeface="+mj-lt"/>
              </a:rPr>
              <a:t>J</a:t>
            </a:r>
            <a:r>
              <a:rPr lang="en-US" dirty="0">
                <a:latin typeface="+mj-lt"/>
              </a:rPr>
              <a:t>     A    S    O    N    D     J    F    M</a:t>
            </a:r>
            <a:endParaRPr lang="ru-RU" dirty="0">
              <a:latin typeface="+mj-lt"/>
            </a:endParaRPr>
          </a:p>
        </p:txBody>
      </p:sp>
      <p:sp>
        <p:nvSpPr>
          <p:cNvPr id="28" name="TextBox 27"/>
          <p:cNvSpPr txBox="1"/>
          <p:nvPr/>
        </p:nvSpPr>
        <p:spPr>
          <a:xfrm>
            <a:off x="6237799" y="716466"/>
            <a:ext cx="912225" cy="338554"/>
          </a:xfrm>
          <a:prstGeom prst="rect">
            <a:avLst/>
          </a:prstGeom>
          <a:noFill/>
        </p:spPr>
        <p:txBody>
          <a:bodyPr wrap="square" rtlCol="0">
            <a:spAutoFit/>
          </a:bodyPr>
          <a:lstStyle/>
          <a:p>
            <a:r>
              <a:rPr lang="ru-RU" sz="1600" dirty="0" smtClean="0">
                <a:latin typeface="+mj-lt"/>
                <a:cs typeface="Arial" panose="020B0604020202020204" pitchFamily="34" charset="0"/>
              </a:rPr>
              <a:t>мг</a:t>
            </a:r>
            <a:r>
              <a:rPr lang="en-US" sz="1600" dirty="0" smtClean="0">
                <a:latin typeface="+mj-lt"/>
                <a:cs typeface="Arial" panose="020B0604020202020204" pitchFamily="34" charset="0"/>
              </a:rPr>
              <a:t>/</a:t>
            </a:r>
            <a:r>
              <a:rPr lang="ru-RU" sz="1600" dirty="0" smtClean="0">
                <a:latin typeface="+mj-lt"/>
                <a:cs typeface="Arial" panose="020B0604020202020204" pitchFamily="34" charset="0"/>
              </a:rPr>
              <a:t>м</a:t>
            </a:r>
            <a:r>
              <a:rPr lang="en-US" sz="1600" dirty="0" smtClean="0">
                <a:latin typeface="+mj-lt"/>
                <a:cs typeface="Arial" panose="020B0604020202020204" pitchFamily="34" charset="0"/>
              </a:rPr>
              <a:t>-3</a:t>
            </a:r>
            <a:endParaRPr lang="ru-RU" sz="1600" dirty="0">
              <a:latin typeface="+mj-lt"/>
              <a:cs typeface="Arial" panose="020B0604020202020204" pitchFamily="34" charset="0"/>
            </a:endParaRPr>
          </a:p>
        </p:txBody>
      </p:sp>
      <p:sp>
        <p:nvSpPr>
          <p:cNvPr id="29" name="TextBox 28"/>
          <p:cNvSpPr txBox="1"/>
          <p:nvPr/>
        </p:nvSpPr>
        <p:spPr>
          <a:xfrm>
            <a:off x="11258319" y="695341"/>
            <a:ext cx="762001" cy="338554"/>
          </a:xfrm>
          <a:prstGeom prst="rect">
            <a:avLst/>
          </a:prstGeom>
          <a:noFill/>
        </p:spPr>
        <p:txBody>
          <a:bodyPr wrap="square" rtlCol="0">
            <a:spAutoFit/>
          </a:bodyPr>
          <a:lstStyle/>
          <a:p>
            <a:r>
              <a:rPr lang="en-US" sz="1600" dirty="0">
                <a:latin typeface="+mj-lt"/>
                <a:cs typeface="Arial" panose="020B0604020202020204" pitchFamily="34" charset="0"/>
              </a:rPr>
              <a:t>pairs</a:t>
            </a:r>
            <a:endParaRPr lang="ru-RU" sz="1600" dirty="0">
              <a:latin typeface="+mj-lt"/>
              <a:cs typeface="Arial" panose="020B0604020202020204" pitchFamily="34" charset="0"/>
            </a:endParaRPr>
          </a:p>
        </p:txBody>
      </p:sp>
      <p:sp>
        <p:nvSpPr>
          <p:cNvPr id="30" name="TextBox 29"/>
          <p:cNvSpPr txBox="1"/>
          <p:nvPr/>
        </p:nvSpPr>
        <p:spPr>
          <a:xfrm>
            <a:off x="8896993" y="745110"/>
            <a:ext cx="741163" cy="338554"/>
          </a:xfrm>
          <a:prstGeom prst="rect">
            <a:avLst/>
          </a:prstGeom>
          <a:noFill/>
        </p:spPr>
        <p:txBody>
          <a:bodyPr wrap="square" rtlCol="0">
            <a:spAutoFit/>
          </a:bodyPr>
          <a:lstStyle/>
          <a:p>
            <a:r>
              <a:rPr lang="en-US" sz="1600" b="1" dirty="0">
                <a:latin typeface="+mj-lt"/>
                <a:cs typeface="Arial" panose="020B0604020202020204" pitchFamily="34" charset="0"/>
              </a:rPr>
              <a:t>PM10</a:t>
            </a:r>
            <a:endParaRPr lang="ru-RU" sz="1600" b="1" dirty="0">
              <a:latin typeface="+mj-lt"/>
              <a:cs typeface="Arial" panose="020B0604020202020204" pitchFamily="34" charset="0"/>
            </a:endParaRPr>
          </a:p>
        </p:txBody>
      </p:sp>
      <p:sp>
        <p:nvSpPr>
          <p:cNvPr id="31" name="TextBox 30"/>
          <p:cNvSpPr txBox="1"/>
          <p:nvPr/>
        </p:nvSpPr>
        <p:spPr>
          <a:xfrm>
            <a:off x="260095" y="3761553"/>
            <a:ext cx="912225" cy="338554"/>
          </a:xfrm>
          <a:prstGeom prst="rect">
            <a:avLst/>
          </a:prstGeom>
          <a:noFill/>
        </p:spPr>
        <p:txBody>
          <a:bodyPr wrap="square" rtlCol="0">
            <a:spAutoFit/>
          </a:bodyPr>
          <a:lstStyle/>
          <a:p>
            <a:r>
              <a:rPr lang="ru-RU" sz="1600" dirty="0" smtClean="0">
                <a:latin typeface="+mj-lt"/>
                <a:cs typeface="Arial" panose="020B0604020202020204" pitchFamily="34" charset="0"/>
              </a:rPr>
              <a:t>мг</a:t>
            </a:r>
            <a:r>
              <a:rPr lang="en-US" sz="1600" dirty="0" smtClean="0">
                <a:latin typeface="+mj-lt"/>
                <a:cs typeface="Arial" panose="020B0604020202020204" pitchFamily="34" charset="0"/>
              </a:rPr>
              <a:t>/</a:t>
            </a:r>
            <a:r>
              <a:rPr lang="ru-RU" sz="1600" dirty="0" smtClean="0">
                <a:latin typeface="+mj-lt"/>
                <a:cs typeface="Arial" panose="020B0604020202020204" pitchFamily="34" charset="0"/>
              </a:rPr>
              <a:t>м</a:t>
            </a:r>
            <a:r>
              <a:rPr lang="en-US" sz="1600" dirty="0" smtClean="0">
                <a:latin typeface="+mj-lt"/>
                <a:cs typeface="Arial" panose="020B0604020202020204" pitchFamily="34" charset="0"/>
              </a:rPr>
              <a:t>-3</a:t>
            </a:r>
            <a:endParaRPr lang="ru-RU" sz="1600" dirty="0">
              <a:latin typeface="+mj-lt"/>
              <a:cs typeface="Arial" panose="020B0604020202020204" pitchFamily="34" charset="0"/>
            </a:endParaRPr>
          </a:p>
        </p:txBody>
      </p:sp>
      <p:sp>
        <p:nvSpPr>
          <p:cNvPr id="32" name="TextBox 31"/>
          <p:cNvSpPr txBox="1"/>
          <p:nvPr/>
        </p:nvSpPr>
        <p:spPr>
          <a:xfrm>
            <a:off x="5665303" y="3764438"/>
            <a:ext cx="762001" cy="338554"/>
          </a:xfrm>
          <a:prstGeom prst="rect">
            <a:avLst/>
          </a:prstGeom>
          <a:noFill/>
        </p:spPr>
        <p:txBody>
          <a:bodyPr wrap="square" rtlCol="0">
            <a:spAutoFit/>
          </a:bodyPr>
          <a:lstStyle/>
          <a:p>
            <a:r>
              <a:rPr lang="en-US" sz="1600" dirty="0">
                <a:latin typeface="+mj-lt"/>
                <a:cs typeface="Arial" panose="020B0604020202020204" pitchFamily="34" charset="0"/>
              </a:rPr>
              <a:t>pairs</a:t>
            </a:r>
            <a:endParaRPr lang="ru-RU" sz="1600" dirty="0">
              <a:latin typeface="+mj-lt"/>
              <a:cs typeface="Arial" panose="020B0604020202020204" pitchFamily="34" charset="0"/>
            </a:endParaRPr>
          </a:p>
        </p:txBody>
      </p:sp>
      <p:sp>
        <p:nvSpPr>
          <p:cNvPr id="33" name="TextBox 32"/>
          <p:cNvSpPr txBox="1"/>
          <p:nvPr/>
        </p:nvSpPr>
        <p:spPr>
          <a:xfrm>
            <a:off x="2986953" y="3759233"/>
            <a:ext cx="556773" cy="338554"/>
          </a:xfrm>
          <a:prstGeom prst="rect">
            <a:avLst/>
          </a:prstGeom>
          <a:noFill/>
        </p:spPr>
        <p:txBody>
          <a:bodyPr wrap="square" rtlCol="0">
            <a:spAutoFit/>
          </a:bodyPr>
          <a:lstStyle/>
          <a:p>
            <a:r>
              <a:rPr lang="en-US" sz="1600" b="1" dirty="0">
                <a:latin typeface="+mj-lt"/>
                <a:cs typeface="Arial" panose="020B0604020202020204" pitchFamily="34" charset="0"/>
              </a:rPr>
              <a:t>CO</a:t>
            </a:r>
            <a:endParaRPr lang="ru-RU" sz="1600" b="1" dirty="0">
              <a:latin typeface="+mj-lt"/>
              <a:cs typeface="Arial" panose="020B0604020202020204" pitchFamily="34" charset="0"/>
            </a:endParaRPr>
          </a:p>
        </p:txBody>
      </p:sp>
      <p:sp>
        <p:nvSpPr>
          <p:cNvPr id="34" name="TextBox 33"/>
          <p:cNvSpPr txBox="1"/>
          <p:nvPr/>
        </p:nvSpPr>
        <p:spPr>
          <a:xfrm>
            <a:off x="806455" y="6488668"/>
            <a:ext cx="5223376" cy="369332"/>
          </a:xfrm>
          <a:prstGeom prst="rect">
            <a:avLst/>
          </a:prstGeom>
          <a:noFill/>
        </p:spPr>
        <p:txBody>
          <a:bodyPr wrap="square" rtlCol="0">
            <a:spAutoFit/>
          </a:bodyPr>
          <a:lstStyle/>
          <a:p>
            <a:r>
              <a:rPr lang="en-US" dirty="0">
                <a:latin typeface="+mj-lt"/>
              </a:rPr>
              <a:t>F    M   A     M    J      </a:t>
            </a:r>
            <a:r>
              <a:rPr lang="en-US" dirty="0" err="1">
                <a:latin typeface="+mj-lt"/>
              </a:rPr>
              <a:t>J</a:t>
            </a:r>
            <a:r>
              <a:rPr lang="en-US" dirty="0">
                <a:latin typeface="+mj-lt"/>
              </a:rPr>
              <a:t>     A     S     O    N    D     J     F    M</a:t>
            </a:r>
            <a:endParaRPr lang="ru-RU" dirty="0">
              <a:latin typeface="+mj-lt"/>
            </a:endParaRPr>
          </a:p>
        </p:txBody>
      </p:sp>
      <p:cxnSp>
        <p:nvCxnSpPr>
          <p:cNvPr id="23" name="Прямая соединительная линия 22"/>
          <p:cNvCxnSpPr/>
          <p:nvPr/>
        </p:nvCxnSpPr>
        <p:spPr>
          <a:xfrm>
            <a:off x="7920268" y="4451925"/>
            <a:ext cx="683393"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7920267" y="4924277"/>
            <a:ext cx="6833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Ромб 25"/>
          <p:cNvSpPr/>
          <p:nvPr/>
        </p:nvSpPr>
        <p:spPr>
          <a:xfrm>
            <a:off x="8141647" y="4327154"/>
            <a:ext cx="240632" cy="240632"/>
          </a:xfrm>
          <a:prstGeom prst="diamond">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Ромб 39"/>
          <p:cNvSpPr/>
          <p:nvPr/>
        </p:nvSpPr>
        <p:spPr>
          <a:xfrm>
            <a:off x="8141647" y="4795940"/>
            <a:ext cx="240632" cy="240632"/>
          </a:xfrm>
          <a:prstGeom prst="diamon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Содержимое 2"/>
          <p:cNvSpPr txBox="1">
            <a:spLocks/>
          </p:cNvSpPr>
          <p:nvPr/>
        </p:nvSpPr>
        <p:spPr>
          <a:xfrm>
            <a:off x="8603658" y="4284333"/>
            <a:ext cx="2952238" cy="33518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3" indent="-171453" algn="ctr" defTabSz="685814">
              <a:buFont typeface="Arial" panose="020B0604020202020204" pitchFamily="34" charset="0"/>
              <a:buNone/>
              <a:defRPr/>
            </a:pPr>
            <a:r>
              <a:rPr lang="ru-RU" sz="1800" dirty="0" smtClean="0">
                <a:latin typeface="+mj-lt"/>
              </a:rPr>
              <a:t>Среднее отклонение</a:t>
            </a:r>
            <a:endParaRPr lang="ru-RU" sz="1800" dirty="0">
              <a:latin typeface="+mj-lt"/>
            </a:endParaRPr>
          </a:p>
        </p:txBody>
      </p:sp>
      <p:sp>
        <p:nvSpPr>
          <p:cNvPr id="42" name="Содержимое 2"/>
          <p:cNvSpPr txBox="1">
            <a:spLocks/>
          </p:cNvSpPr>
          <p:nvPr/>
        </p:nvSpPr>
        <p:spPr>
          <a:xfrm>
            <a:off x="8549042" y="4744287"/>
            <a:ext cx="3292719" cy="30119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3" indent="-171453" algn="ctr" defTabSz="685814">
              <a:buNone/>
              <a:defRPr/>
            </a:pPr>
            <a:r>
              <a:rPr lang="ru-RU" sz="1800" dirty="0" smtClean="0">
                <a:latin typeface="+mj-lt"/>
              </a:rPr>
              <a:t>Среднее </a:t>
            </a:r>
            <a:r>
              <a:rPr lang="ru-RU" sz="1800" dirty="0" err="1" smtClean="0">
                <a:latin typeface="+mj-lt"/>
              </a:rPr>
              <a:t>квадратическое</a:t>
            </a:r>
            <a:r>
              <a:rPr lang="ru-RU" sz="1800" dirty="0" smtClean="0">
                <a:latin typeface="+mj-lt"/>
              </a:rPr>
              <a:t> отклонение</a:t>
            </a:r>
            <a:endParaRPr lang="en-US" sz="1800" dirty="0">
              <a:latin typeface="+mj-lt"/>
            </a:endParaRPr>
          </a:p>
          <a:p>
            <a:pPr marL="171453" indent="-171453" algn="ctr" defTabSz="685814">
              <a:buFont typeface="Arial" panose="020B0604020202020204" pitchFamily="34" charset="0"/>
              <a:buNone/>
              <a:defRPr/>
            </a:pPr>
            <a:endParaRPr lang="ru-RU" sz="1800" dirty="0">
              <a:latin typeface="+mj-lt"/>
            </a:endParaRPr>
          </a:p>
        </p:txBody>
      </p:sp>
    </p:spTree>
    <p:extLst>
      <p:ext uri="{BB962C8B-B14F-4D97-AF65-F5344CB8AC3E}">
        <p14:creationId xmlns:p14="http://schemas.microsoft.com/office/powerpoint/2010/main" val="1863577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a:extLst>
              <a:ext uri="{FF2B5EF4-FFF2-40B4-BE49-F238E27FC236}">
                <a16:creationId xmlns:a16="http://schemas.microsoft.com/office/drawing/2014/main" id="{98EA17C4-DDAD-924C-A68E-B5DC1FD6BDD9}"/>
              </a:ext>
            </a:extLst>
          </p:cNvPr>
          <p:cNvGraphicFramePr>
            <a:graphicFrameLocks noGrp="1"/>
          </p:cNvGraphicFramePr>
          <p:nvPr>
            <p:extLst/>
          </p:nvPr>
        </p:nvGraphicFramePr>
        <p:xfrm>
          <a:off x="5143500" y="1001157"/>
          <a:ext cx="6908800" cy="5760720"/>
        </p:xfrm>
        <a:graphic>
          <a:graphicData uri="http://schemas.openxmlformats.org/drawingml/2006/table">
            <a:tbl>
              <a:tblPr firstRow="1" firstCol="1" lastRow="1" lastCol="1" bandRow="1" bandCol="1">
                <a:tableStyleId>{5940675A-B579-460E-94D1-54222C63F5DA}</a:tableStyleId>
              </a:tblPr>
              <a:tblGrid>
                <a:gridCol w="1069219">
                  <a:extLst>
                    <a:ext uri="{9D8B030D-6E8A-4147-A177-3AD203B41FA5}">
                      <a16:colId xmlns:a16="http://schemas.microsoft.com/office/drawing/2014/main" val="3769675500"/>
                    </a:ext>
                  </a:extLst>
                </a:gridCol>
                <a:gridCol w="2631924">
                  <a:extLst>
                    <a:ext uri="{9D8B030D-6E8A-4147-A177-3AD203B41FA5}">
                      <a16:colId xmlns:a16="http://schemas.microsoft.com/office/drawing/2014/main" val="1623561575"/>
                    </a:ext>
                  </a:extLst>
                </a:gridCol>
                <a:gridCol w="3207657">
                  <a:extLst>
                    <a:ext uri="{9D8B030D-6E8A-4147-A177-3AD203B41FA5}">
                      <a16:colId xmlns:a16="http://schemas.microsoft.com/office/drawing/2014/main" val="2302417899"/>
                    </a:ext>
                  </a:extLst>
                </a:gridCol>
              </a:tblGrid>
              <a:tr h="0">
                <a:tc>
                  <a:txBody>
                    <a:bodyPr/>
                    <a:lstStyle/>
                    <a:p>
                      <a:pPr algn="just">
                        <a:spcAft>
                          <a:spcPts val="300"/>
                        </a:spcAft>
                      </a:pPr>
                      <a:r>
                        <a:rPr lang="en-US" sz="1800">
                          <a:effectLst/>
                        </a:rPr>
                        <a:t>SNAP </a:t>
                      </a:r>
                      <a:r>
                        <a:rPr lang="ru-RU" sz="1800">
                          <a:effectLst/>
                        </a:rPr>
                        <a:t>1</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Combustion in energy and transformation industries</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Сжигание в энергетической промышленности </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32992770"/>
                  </a:ext>
                </a:extLst>
              </a:tr>
              <a:tr h="0">
                <a:tc>
                  <a:txBody>
                    <a:bodyPr/>
                    <a:lstStyle/>
                    <a:p>
                      <a:pPr algn="just">
                        <a:spcAft>
                          <a:spcPts val="300"/>
                        </a:spcAft>
                      </a:pPr>
                      <a:r>
                        <a:rPr lang="en-US" sz="1800">
                          <a:effectLst/>
                        </a:rPr>
                        <a:t>SNAP</a:t>
                      </a:r>
                      <a:r>
                        <a:rPr lang="ru-RU" sz="1800">
                          <a:effectLst/>
                        </a:rPr>
                        <a:t> 2</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Non-industrial combustion plants</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Сжигание на непромышленных заводах</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96021820"/>
                  </a:ext>
                </a:extLst>
              </a:tr>
              <a:tr h="0">
                <a:tc>
                  <a:txBody>
                    <a:bodyPr/>
                    <a:lstStyle/>
                    <a:p>
                      <a:pPr algn="just">
                        <a:spcAft>
                          <a:spcPts val="300"/>
                        </a:spcAft>
                      </a:pPr>
                      <a:r>
                        <a:rPr lang="en-US" sz="1800">
                          <a:effectLst/>
                        </a:rPr>
                        <a:t>SNAP 3</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Combustion in manufacturing industry</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Сжигание в обрабатывающей промышленности</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39497614"/>
                  </a:ext>
                </a:extLst>
              </a:tr>
              <a:tr h="0">
                <a:tc>
                  <a:txBody>
                    <a:bodyPr/>
                    <a:lstStyle/>
                    <a:p>
                      <a:pPr algn="just">
                        <a:spcAft>
                          <a:spcPts val="300"/>
                        </a:spcAft>
                      </a:pPr>
                      <a:r>
                        <a:rPr lang="en-US" sz="1800">
                          <a:effectLst/>
                        </a:rPr>
                        <a:t>SNAP 4</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dirty="0" err="1">
                          <a:effectLst/>
                        </a:rPr>
                        <a:t>Production</a:t>
                      </a:r>
                      <a:r>
                        <a:rPr lang="ru-RU" sz="1800" dirty="0">
                          <a:effectLst/>
                        </a:rPr>
                        <a:t> </a:t>
                      </a:r>
                      <a:r>
                        <a:rPr lang="ru-RU" sz="1800" dirty="0" err="1">
                          <a:effectLst/>
                        </a:rPr>
                        <a:t>processes</a:t>
                      </a:r>
                      <a:endParaRPr lang="ru-RU"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Производственные процессы</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97382159"/>
                  </a:ext>
                </a:extLst>
              </a:tr>
              <a:tr h="0">
                <a:tc>
                  <a:txBody>
                    <a:bodyPr/>
                    <a:lstStyle/>
                    <a:p>
                      <a:pPr algn="just">
                        <a:spcAft>
                          <a:spcPts val="300"/>
                        </a:spcAft>
                      </a:pPr>
                      <a:r>
                        <a:rPr lang="en-US" sz="1800">
                          <a:effectLst/>
                        </a:rPr>
                        <a:t>SNAP 5</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Extraction and distribution of fossil fuels and geothermal energy</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Извлечение и распределение ископаемого топлива и геотермической энергии</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91235503"/>
                  </a:ext>
                </a:extLst>
              </a:tr>
              <a:tr h="0">
                <a:tc>
                  <a:txBody>
                    <a:bodyPr/>
                    <a:lstStyle/>
                    <a:p>
                      <a:pPr algn="just">
                        <a:spcAft>
                          <a:spcPts val="300"/>
                        </a:spcAft>
                      </a:pPr>
                      <a:r>
                        <a:rPr lang="en-US" sz="1800">
                          <a:effectLst/>
                        </a:rPr>
                        <a:t>SNAP 6</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Solvent use and other product use</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Использование растворителей</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75532212"/>
                  </a:ext>
                </a:extLst>
              </a:tr>
              <a:tr h="0">
                <a:tc>
                  <a:txBody>
                    <a:bodyPr/>
                    <a:lstStyle/>
                    <a:p>
                      <a:pPr algn="just">
                        <a:spcAft>
                          <a:spcPts val="300"/>
                        </a:spcAft>
                      </a:pPr>
                      <a:r>
                        <a:rPr lang="en-US" sz="1800" b="1" dirty="0">
                          <a:solidFill>
                            <a:srgbClr val="FF0000"/>
                          </a:solidFill>
                          <a:effectLst/>
                        </a:rPr>
                        <a:t>SNAP 7</a:t>
                      </a:r>
                      <a:endParaRPr lang="ru-RU" sz="16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b="1">
                          <a:solidFill>
                            <a:srgbClr val="FF0000"/>
                          </a:solidFill>
                          <a:effectLst/>
                        </a:rPr>
                        <a:t>Road transport</a:t>
                      </a:r>
                      <a:endParaRPr lang="ru-RU" sz="1600" b="1">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b="1" dirty="0">
                          <a:solidFill>
                            <a:srgbClr val="FF0000"/>
                          </a:solidFill>
                          <a:effectLst/>
                        </a:rPr>
                        <a:t>Автомобильный транспорт</a:t>
                      </a:r>
                      <a:endParaRPr lang="ru-RU" sz="16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12455041"/>
                  </a:ext>
                </a:extLst>
              </a:tr>
              <a:tr h="0">
                <a:tc>
                  <a:txBody>
                    <a:bodyPr/>
                    <a:lstStyle/>
                    <a:p>
                      <a:pPr algn="just">
                        <a:spcAft>
                          <a:spcPts val="300"/>
                        </a:spcAft>
                      </a:pPr>
                      <a:r>
                        <a:rPr lang="en-US" sz="1800">
                          <a:effectLst/>
                        </a:rPr>
                        <a:t>SNAP 8</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Other mobile sources and machinery</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dirty="0">
                          <a:effectLst/>
                        </a:rPr>
                        <a:t>Другие мобильные источники и механизмы</a:t>
                      </a:r>
                      <a:endParaRPr lang="ru-RU"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23423541"/>
                  </a:ext>
                </a:extLst>
              </a:tr>
              <a:tr h="0">
                <a:tc>
                  <a:txBody>
                    <a:bodyPr/>
                    <a:lstStyle/>
                    <a:p>
                      <a:pPr algn="just">
                        <a:spcAft>
                          <a:spcPts val="300"/>
                        </a:spcAft>
                      </a:pPr>
                      <a:r>
                        <a:rPr lang="en-US" sz="1800">
                          <a:effectLst/>
                        </a:rPr>
                        <a:t>SNAP 9</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en-US" sz="1800">
                          <a:effectLst/>
                        </a:rPr>
                        <a:t>Waste treatment and disposal</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Переработка отходов и утилизация</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6712017"/>
                  </a:ext>
                </a:extLst>
              </a:tr>
              <a:tr h="0">
                <a:tc>
                  <a:txBody>
                    <a:bodyPr/>
                    <a:lstStyle/>
                    <a:p>
                      <a:pPr algn="just">
                        <a:spcAft>
                          <a:spcPts val="300"/>
                        </a:spcAft>
                      </a:pPr>
                      <a:r>
                        <a:rPr lang="en-US" sz="1800">
                          <a:effectLst/>
                        </a:rPr>
                        <a:t>SNAP 10</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Agriculture</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Сельское хозяйство</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81536292"/>
                  </a:ext>
                </a:extLst>
              </a:tr>
              <a:tr h="0">
                <a:tc>
                  <a:txBody>
                    <a:bodyPr/>
                    <a:lstStyle/>
                    <a:p>
                      <a:pPr algn="just">
                        <a:spcAft>
                          <a:spcPts val="300"/>
                        </a:spcAft>
                      </a:pPr>
                      <a:r>
                        <a:rPr lang="en-US" sz="1800">
                          <a:effectLst/>
                        </a:rPr>
                        <a:t>SNAP 11</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a:effectLst/>
                        </a:rPr>
                        <a:t>Other sources and sinks</a:t>
                      </a:r>
                      <a:endParaRPr lang="ru-RU"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300"/>
                        </a:spcAft>
                      </a:pPr>
                      <a:r>
                        <a:rPr lang="ru-RU" sz="1800" dirty="0">
                          <a:effectLst/>
                        </a:rPr>
                        <a:t>Другие источники (естественные и биогенные источники)</a:t>
                      </a:r>
                      <a:endParaRPr lang="ru-RU"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20863443"/>
                  </a:ext>
                </a:extLst>
              </a:tr>
            </a:tbl>
          </a:graphicData>
        </a:graphic>
      </p:graphicFrame>
      <p:sp>
        <p:nvSpPr>
          <p:cNvPr id="6" name="Прямоугольник 5">
            <a:extLst>
              <a:ext uri="{FF2B5EF4-FFF2-40B4-BE49-F238E27FC236}">
                <a16:creationId xmlns:a16="http://schemas.microsoft.com/office/drawing/2014/main" id="{2333C8B2-FE5B-774A-B658-279C9EA2ED23}"/>
              </a:ext>
            </a:extLst>
          </p:cNvPr>
          <p:cNvSpPr/>
          <p:nvPr/>
        </p:nvSpPr>
        <p:spPr>
          <a:xfrm>
            <a:off x="8597900" y="615859"/>
            <a:ext cx="3488199" cy="369332"/>
          </a:xfrm>
          <a:prstGeom prst="rect">
            <a:avLst/>
          </a:prstGeom>
        </p:spPr>
        <p:txBody>
          <a:bodyPr wrap="none">
            <a:spAutoFit/>
          </a:bodyPr>
          <a:lstStyle/>
          <a:p>
            <a:r>
              <a:rPr lang="ru-RU" dirty="0">
                <a:latin typeface="Arial" panose="020B0604020202020204" pitchFamily="34" charset="0"/>
                <a:cs typeface="Arial" panose="020B0604020202020204" pitchFamily="34" charset="0"/>
              </a:rPr>
              <a:t>Источники выбросов (</a:t>
            </a:r>
            <a:r>
              <a:rPr lang="en-US" dirty="0">
                <a:latin typeface="Arial" panose="020B0604020202020204" pitchFamily="34" charset="0"/>
                <a:cs typeface="Arial" panose="020B0604020202020204" pitchFamily="34" charset="0"/>
              </a:rPr>
              <a:t>SNAP</a:t>
            </a:r>
            <a:r>
              <a:rPr lang="ru-RU" dirty="0">
                <a:latin typeface="Arial" panose="020B0604020202020204" pitchFamily="34" charset="0"/>
                <a:cs typeface="Arial" panose="020B0604020202020204" pitchFamily="34" charset="0"/>
              </a:rPr>
              <a:t>ы):</a:t>
            </a:r>
          </a:p>
        </p:txBody>
      </p:sp>
      <p:sp>
        <p:nvSpPr>
          <p:cNvPr id="8" name="TextBox 7">
            <a:extLst>
              <a:ext uri="{FF2B5EF4-FFF2-40B4-BE49-F238E27FC236}">
                <a16:creationId xmlns:a16="http://schemas.microsoft.com/office/drawing/2014/main" id="{A902830C-85B1-B545-8CFD-7349C1FA2272}"/>
              </a:ext>
            </a:extLst>
          </p:cNvPr>
          <p:cNvSpPr txBox="1"/>
          <p:nvPr/>
        </p:nvSpPr>
        <p:spPr>
          <a:xfrm>
            <a:off x="225168" y="4328107"/>
            <a:ext cx="4798644" cy="2308324"/>
          </a:xfrm>
          <a:prstGeom prst="rect">
            <a:avLst/>
          </a:prstGeom>
          <a:noFill/>
        </p:spPr>
        <p:txBody>
          <a:bodyPr wrap="square" rtlCol="0">
            <a:spAutoFit/>
          </a:bodyPr>
          <a:lstStyle/>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Разрешение сетки: 50</a:t>
            </a:r>
            <a:r>
              <a:rPr lang="en-US" dirty="0">
                <a:latin typeface="Arial" panose="020B0604020202020204" pitchFamily="34" charset="0"/>
                <a:cs typeface="Arial" panose="020B0604020202020204" pitchFamily="34" charset="0"/>
              </a:rPr>
              <a:t>*50 </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км (с 2019 г доступны на сетке 0,1*0,1</a:t>
            </a:r>
            <a:r>
              <a:rPr lang="ru-RU" dirty="0" smtClean="0"/>
              <a:t>°</a:t>
            </a:r>
            <a:r>
              <a:rPr lang="ru-RU" dirty="0" smtClean="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Вещества:</a:t>
            </a:r>
            <a:r>
              <a:rPr lang="en" dirty="0">
                <a:latin typeface="Arial" panose="020B0604020202020204" pitchFamily="34" charset="0"/>
                <a:cs typeface="Arial" panose="020B0604020202020204" pitchFamily="34" charset="0"/>
              </a:rPr>
              <a:t>NOx, </a:t>
            </a:r>
            <a:r>
              <a:rPr lang="en" dirty="0" err="1">
                <a:latin typeface="Arial" panose="020B0604020202020204" pitchFamily="34" charset="0"/>
                <a:cs typeface="Arial" panose="020B0604020202020204" pitchFamily="34" charset="0"/>
              </a:rPr>
              <a:t>SOx</a:t>
            </a:r>
            <a:r>
              <a:rPr lang="en" dirty="0">
                <a:latin typeface="Arial" panose="020B0604020202020204" pitchFamily="34" charset="0"/>
                <a:cs typeface="Arial" panose="020B0604020202020204" pitchFamily="34" charset="0"/>
              </a:rPr>
              <a:t>, NH</a:t>
            </a:r>
            <a:r>
              <a:rPr lang="en" baseline="-25000" dirty="0">
                <a:latin typeface="Arial" panose="020B0604020202020204" pitchFamily="34" charset="0"/>
                <a:cs typeface="Arial" panose="020B0604020202020204" pitchFamily="34" charset="0"/>
              </a:rPr>
              <a:t>3</a:t>
            </a:r>
            <a:r>
              <a:rPr lang="en" dirty="0">
                <a:latin typeface="Arial" panose="020B0604020202020204" pitchFamily="34" charset="0"/>
                <a:cs typeface="Arial" panose="020B0604020202020204" pitchFamily="34" charset="0"/>
              </a:rPr>
              <a:t>, NMVOC, CO, PM</a:t>
            </a:r>
            <a:r>
              <a:rPr lang="en" baseline="-25000" dirty="0">
                <a:latin typeface="Arial" panose="020B0604020202020204" pitchFamily="34" charset="0"/>
                <a:cs typeface="Arial" panose="020B0604020202020204" pitchFamily="34" charset="0"/>
              </a:rPr>
              <a:t>2.5</a:t>
            </a:r>
            <a:r>
              <a:rPr lang="ru-RU" dirty="0">
                <a:latin typeface="Arial" panose="020B0604020202020204" pitchFamily="34" charset="0"/>
                <a:cs typeface="Arial" panose="020B0604020202020204" pitchFamily="34" charset="0"/>
              </a:rPr>
              <a:t> и </a:t>
            </a:r>
            <a:r>
              <a:rPr lang="en" dirty="0">
                <a:latin typeface="Arial" panose="020B0604020202020204" pitchFamily="34" charset="0"/>
                <a:cs typeface="Arial" panose="020B0604020202020204" pitchFamily="34" charset="0"/>
              </a:rPr>
              <a:t>PM</a:t>
            </a:r>
            <a:r>
              <a:rPr lang="en" baseline="-25000" dirty="0">
                <a:latin typeface="Arial" panose="020B0604020202020204" pitchFamily="34" charset="0"/>
                <a:cs typeface="Arial" panose="020B0604020202020204" pitchFamily="34" charset="0"/>
              </a:rPr>
              <a:t>10</a:t>
            </a:r>
            <a:r>
              <a:rPr lang="en"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СО</a:t>
            </a:r>
            <a:r>
              <a:rPr lang="ru-RU" baseline="-25000" dirty="0">
                <a:latin typeface="Arial" panose="020B0604020202020204" pitchFamily="34" charset="0"/>
                <a:cs typeface="Arial" panose="020B0604020202020204" pitchFamily="34" charset="0"/>
              </a:rPr>
              <a:t>2</a:t>
            </a:r>
            <a:r>
              <a:rPr lang="ru-RU" dirty="0">
                <a:latin typeface="Arial" panose="020B0604020202020204" pitchFamily="34" charset="0"/>
                <a:cs typeface="Arial" panose="020B0604020202020204" pitchFamily="34" charset="0"/>
              </a:rPr>
              <a:t> и др. (Мг/ячейка/год) </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Составляется по отчетам о выбросах отдельных стран</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Обновляется ежегодно с задержкой 3-4 </a:t>
            </a:r>
            <a:r>
              <a:rPr lang="ru-RU" dirty="0" smtClean="0">
                <a:latin typeface="Arial" panose="020B0604020202020204" pitchFamily="34" charset="0"/>
                <a:cs typeface="Arial" panose="020B0604020202020204" pitchFamily="34" charset="0"/>
              </a:rPr>
              <a:t>года.</a:t>
            </a:r>
            <a:endParaRPr lang="ru-RU"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191AEFD-E21A-274A-AF85-60DE040E1730}"/>
              </a:ext>
            </a:extLst>
          </p:cNvPr>
          <p:cNvSpPr txBox="1"/>
          <p:nvPr/>
        </p:nvSpPr>
        <p:spPr>
          <a:xfrm>
            <a:off x="593889" y="215749"/>
            <a:ext cx="9099222" cy="400110"/>
          </a:xfrm>
          <a:prstGeom prst="rect">
            <a:avLst/>
          </a:prstGeom>
          <a:noFill/>
        </p:spPr>
        <p:txBody>
          <a:bodyPr wrap="none" rtlCol="0">
            <a:spAutoFit/>
          </a:bodyPr>
          <a:lstStyle/>
          <a:p>
            <a:r>
              <a:rPr lang="ru-RU" sz="2000" b="1" dirty="0">
                <a:latin typeface="Arial" panose="020B0604020202020204" pitchFamily="34" charset="0"/>
                <a:cs typeface="Arial" panose="020B0604020202020204" pitchFamily="34" charset="0"/>
              </a:rPr>
              <a:t>База данных эмиссий </a:t>
            </a:r>
            <a:r>
              <a:rPr lang="en-US" sz="2000" b="1" dirty="0" smtClean="0">
                <a:latin typeface="Arial" panose="020B0604020202020204" pitchFamily="34" charset="0"/>
                <a:cs typeface="Arial" panose="020B0604020202020204" pitchFamily="34" charset="0"/>
              </a:rPr>
              <a:t>EMEP</a:t>
            </a:r>
            <a:r>
              <a:rPr lang="ru-RU" sz="2000" b="1" dirty="0" smtClean="0">
                <a:latin typeface="Arial" panose="020B0604020202020204" pitchFamily="34" charset="0"/>
                <a:cs typeface="Arial" panose="020B0604020202020204" pitchFamily="34" charset="0"/>
              </a:rPr>
              <a:t> </a:t>
            </a:r>
            <a:r>
              <a:rPr lang="ru-RU" sz="2000" dirty="0" smtClean="0"/>
              <a:t>(</a:t>
            </a:r>
            <a:r>
              <a:rPr lang="ru-RU" sz="2000" dirty="0" err="1"/>
              <a:t>European</a:t>
            </a:r>
            <a:r>
              <a:rPr lang="ru-RU" sz="2000" dirty="0"/>
              <a:t> </a:t>
            </a:r>
            <a:r>
              <a:rPr lang="ru-RU" sz="2000" dirty="0" err="1"/>
              <a:t>Monitoring</a:t>
            </a:r>
            <a:r>
              <a:rPr lang="ru-RU" sz="2000" dirty="0"/>
              <a:t> </a:t>
            </a:r>
            <a:r>
              <a:rPr lang="ru-RU" sz="2000" dirty="0" err="1"/>
              <a:t>and</a:t>
            </a:r>
            <a:r>
              <a:rPr lang="ru-RU" sz="2000" dirty="0"/>
              <a:t> </a:t>
            </a:r>
            <a:r>
              <a:rPr lang="ru-RU" sz="2000" dirty="0" err="1"/>
              <a:t>Evaluation</a:t>
            </a:r>
            <a:r>
              <a:rPr lang="ru-RU" sz="2000" dirty="0"/>
              <a:t> </a:t>
            </a:r>
            <a:r>
              <a:rPr lang="ru-RU" sz="2000" dirty="0" err="1"/>
              <a:t>Programme</a:t>
            </a:r>
            <a:r>
              <a:rPr lang="ru-RU" sz="2000" dirty="0"/>
              <a:t>) </a:t>
            </a:r>
            <a:endParaRPr lang="ru-RU" sz="2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453ED9-2FFD-EC42-AAB0-9E24C9316D65}"/>
              </a:ext>
            </a:extLst>
          </p:cNvPr>
          <p:cNvSpPr txBox="1"/>
          <p:nvPr/>
        </p:nvSpPr>
        <p:spPr>
          <a:xfrm>
            <a:off x="123568" y="826785"/>
            <a:ext cx="4900244" cy="3416320"/>
          </a:xfrm>
          <a:prstGeom prst="rect">
            <a:avLst/>
          </a:prstGeom>
          <a:noFill/>
        </p:spPr>
        <p:txBody>
          <a:bodyPr wrap="square" rtlCol="0">
            <a:spAutoFit/>
          </a:bodyPr>
          <a:lstStyle/>
          <a:p>
            <a:pPr algn="just"/>
            <a:r>
              <a:rPr lang="en-US" b="1" u="sng" dirty="0" smtClean="0"/>
              <a:t>EMEP</a:t>
            </a:r>
            <a:r>
              <a:rPr lang="en-US" dirty="0" smtClean="0"/>
              <a:t> </a:t>
            </a:r>
            <a:r>
              <a:rPr lang="ru-RU" dirty="0" smtClean="0"/>
              <a:t>- </a:t>
            </a:r>
            <a:r>
              <a:rPr lang="ru-RU" dirty="0"/>
              <a:t>совместная программа мониторинга и оценки распространения загрязнителей воздуха на большие расстояния в Европе в рамках Конвенции о трансграничном загрязнении воздуха. В рамках программы </a:t>
            </a:r>
            <a:r>
              <a:rPr lang="ru-RU" dirty="0" smtClean="0"/>
              <a:t> работает Центр </a:t>
            </a:r>
            <a:r>
              <a:rPr lang="ru-RU" dirty="0"/>
              <a:t>по кадастрам и прогнозам выбросов - CEIP (</a:t>
            </a:r>
            <a:r>
              <a:rPr lang="en-US" dirty="0"/>
              <a:t>T</a:t>
            </a:r>
            <a:r>
              <a:rPr lang="ru-RU" dirty="0" err="1"/>
              <a:t>he</a:t>
            </a:r>
            <a:r>
              <a:rPr lang="ru-RU" dirty="0"/>
              <a:t> </a:t>
            </a:r>
            <a:r>
              <a:rPr lang="ru-RU" dirty="0" err="1"/>
              <a:t>Centre</a:t>
            </a:r>
            <a:r>
              <a:rPr lang="ru-RU" dirty="0"/>
              <a:t> </a:t>
            </a:r>
            <a:r>
              <a:rPr lang="ru-RU" dirty="0" err="1"/>
              <a:t>on</a:t>
            </a:r>
            <a:r>
              <a:rPr lang="ru-RU" dirty="0"/>
              <a:t> </a:t>
            </a:r>
            <a:r>
              <a:rPr lang="ru-RU" dirty="0" err="1"/>
              <a:t>Emission</a:t>
            </a:r>
            <a:r>
              <a:rPr lang="ru-RU" dirty="0"/>
              <a:t> </a:t>
            </a:r>
            <a:r>
              <a:rPr lang="ru-RU" dirty="0" err="1"/>
              <a:t>Inventories</a:t>
            </a:r>
            <a:r>
              <a:rPr lang="ru-RU" dirty="0"/>
              <a:t> </a:t>
            </a:r>
            <a:r>
              <a:rPr lang="ru-RU" dirty="0" err="1"/>
              <a:t>and</a:t>
            </a:r>
            <a:r>
              <a:rPr lang="ru-RU" dirty="0"/>
              <a:t> </a:t>
            </a:r>
            <a:r>
              <a:rPr lang="ru-RU" dirty="0" err="1"/>
              <a:t>Projections</a:t>
            </a:r>
            <a:r>
              <a:rPr lang="ru-RU" dirty="0"/>
              <a:t>). На основании статьи 10 CLRTAP </a:t>
            </a:r>
            <a:r>
              <a:rPr lang="ru-RU" dirty="0" smtClean="0"/>
              <a:t>представители </a:t>
            </a:r>
            <a:r>
              <a:rPr lang="ru-RU" dirty="0"/>
              <a:t>Российской Федерации как страны-участницы обязаны предоставлять в CEIP данные о выбросах в атмосферу на территории РФ. </a:t>
            </a:r>
            <a:r>
              <a:rPr lang="ru-RU" dirty="0" smtClean="0"/>
              <a:t>БД.</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426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Годовые эмиссии в ХТМ пересчитываются для каждого типа </a:t>
            </a:r>
            <a:r>
              <a:rPr lang="en-US" dirty="0" smtClean="0"/>
              <a:t>SNAP</a:t>
            </a:r>
            <a:endParaRPr lang="ru-RU" dirty="0"/>
          </a:p>
        </p:txBody>
      </p:sp>
      <p:sp>
        <p:nvSpPr>
          <p:cNvPr id="3" name="Объект 2"/>
          <p:cNvSpPr>
            <a:spLocks noGrp="1"/>
          </p:cNvSpPr>
          <p:nvPr>
            <p:ph idx="1"/>
          </p:nvPr>
        </p:nvSpPr>
        <p:spPr/>
        <p:txBody>
          <a:bodyPr/>
          <a:lstStyle/>
          <a:p>
            <a:pPr marL="0" indent="0">
              <a:buNone/>
            </a:pPr>
            <a:r>
              <a:rPr lang="ru-RU" dirty="0" smtClean="0"/>
              <a:t>Пересчет годовых эмиссий на этапе </a:t>
            </a:r>
            <a:r>
              <a:rPr lang="ru-RU" dirty="0" err="1" smtClean="0"/>
              <a:t>препроцессинга</a:t>
            </a:r>
            <a:r>
              <a:rPr lang="ru-RU" dirty="0" smtClean="0"/>
              <a:t> начальных данных ведется с учетом:</a:t>
            </a:r>
          </a:p>
          <a:p>
            <a:r>
              <a:rPr lang="ru-RU" dirty="0" smtClean="0"/>
              <a:t>Сезонный ход</a:t>
            </a:r>
          </a:p>
          <a:p>
            <a:r>
              <a:rPr lang="ru-RU" dirty="0" smtClean="0"/>
              <a:t>Недельный ход</a:t>
            </a:r>
          </a:p>
          <a:p>
            <a:r>
              <a:rPr lang="ru-RU" dirty="0" smtClean="0"/>
              <a:t>Суточный ход</a:t>
            </a:r>
          </a:p>
          <a:p>
            <a:pPr marL="0" indent="0">
              <a:buNone/>
            </a:pPr>
            <a:r>
              <a:rPr lang="ru-RU" dirty="0" smtClean="0"/>
              <a:t>Коэффициенты пересчета задаются едиными для всего расчетного домена.</a:t>
            </a:r>
            <a:endParaRPr lang="ru-RU" dirty="0"/>
          </a:p>
        </p:txBody>
      </p:sp>
    </p:spTree>
    <p:extLst>
      <p:ext uri="{BB962C8B-B14F-4D97-AF65-F5344CB8AC3E}">
        <p14:creationId xmlns:p14="http://schemas.microsoft.com/office/powerpoint/2010/main" val="1267419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6AB4894D-1041-C240-B8CC-5C15F0C49C15}"/>
              </a:ext>
            </a:extLst>
          </p:cNvPr>
          <p:cNvSpPr>
            <a:spLocks noGrp="1"/>
          </p:cNvSpPr>
          <p:nvPr>
            <p:ph type="title"/>
          </p:nvPr>
        </p:nvSpPr>
        <p:spPr>
          <a:xfrm>
            <a:off x="2068887" y="65960"/>
            <a:ext cx="7690154" cy="593801"/>
          </a:xfrm>
        </p:spPr>
        <p:txBody>
          <a:bodyPr>
            <a:normAutofit fontScale="90000"/>
          </a:bodyPr>
          <a:lstStyle/>
          <a:p>
            <a:r>
              <a:rPr lang="ru-RU" sz="2800" b="1" dirty="0">
                <a:latin typeface="Arial" panose="020B0604020202020204" pitchFamily="34" charset="0"/>
                <a:cs typeface="Arial" panose="020B0604020202020204" pitchFamily="34" charset="0"/>
              </a:rPr>
              <a:t>Коррекция сезонного хода эмиссий по </a:t>
            </a:r>
            <a:r>
              <a:rPr lang="en-US" sz="2800" b="1" dirty="0">
                <a:latin typeface="Arial" panose="020B0604020202020204" pitchFamily="34" charset="0"/>
                <a:cs typeface="Arial" panose="020B0604020202020204" pitchFamily="34" charset="0"/>
              </a:rPr>
              <a:t>SNAP 7</a:t>
            </a:r>
            <a:endParaRPr lang="ru-RU" sz="2800" b="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74776315-E759-F743-9928-E1FF5AE74709}"/>
              </a:ext>
            </a:extLst>
          </p:cNvPr>
          <p:cNvPicPr>
            <a:picLocks noChangeAspect="1"/>
          </p:cNvPicPr>
          <p:nvPr/>
        </p:nvPicPr>
        <p:blipFill>
          <a:blip r:embed="rId2"/>
          <a:stretch>
            <a:fillRect/>
          </a:stretch>
        </p:blipFill>
        <p:spPr>
          <a:xfrm>
            <a:off x="209971" y="743011"/>
            <a:ext cx="5725232" cy="2936360"/>
          </a:xfrm>
          <a:prstGeom prst="rect">
            <a:avLst/>
          </a:prstGeom>
        </p:spPr>
      </p:pic>
      <p:pic>
        <p:nvPicPr>
          <p:cNvPr id="6" name="Рисунок 5">
            <a:extLst>
              <a:ext uri="{FF2B5EF4-FFF2-40B4-BE49-F238E27FC236}">
                <a16:creationId xmlns:a16="http://schemas.microsoft.com/office/drawing/2014/main" id="{93238483-C2E3-1447-ABB5-1A1CB2CE76F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4245" y="4309268"/>
            <a:ext cx="3604869" cy="2211275"/>
          </a:xfrm>
          <a:prstGeom prst="rect">
            <a:avLst/>
          </a:prstGeom>
          <a:noFill/>
        </p:spPr>
      </p:pic>
      <p:pic>
        <p:nvPicPr>
          <p:cNvPr id="7" name="Рисунок 6">
            <a:extLst>
              <a:ext uri="{FF2B5EF4-FFF2-40B4-BE49-F238E27FC236}">
                <a16:creationId xmlns:a16="http://schemas.microsoft.com/office/drawing/2014/main" id="{25A2D1BA-59B1-3A4C-ACF7-03980C14513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11530" y="4309267"/>
            <a:ext cx="3604869" cy="2211275"/>
          </a:xfrm>
          <a:prstGeom prst="rect">
            <a:avLst/>
          </a:prstGeom>
          <a:noFill/>
        </p:spPr>
      </p:pic>
      <p:pic>
        <p:nvPicPr>
          <p:cNvPr id="8" name="Рисунок 7">
            <a:extLst>
              <a:ext uri="{FF2B5EF4-FFF2-40B4-BE49-F238E27FC236}">
                <a16:creationId xmlns:a16="http://schemas.microsoft.com/office/drawing/2014/main" id="{10B28263-6802-3440-9BA0-A4379ED0546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39244" y="4309266"/>
            <a:ext cx="3604869" cy="2211275"/>
          </a:xfrm>
          <a:prstGeom prst="rect">
            <a:avLst/>
          </a:prstGeom>
          <a:noFill/>
        </p:spPr>
      </p:pic>
      <p:sp>
        <p:nvSpPr>
          <p:cNvPr id="9" name="Прямоугольник 8">
            <a:extLst>
              <a:ext uri="{FF2B5EF4-FFF2-40B4-BE49-F238E27FC236}">
                <a16:creationId xmlns:a16="http://schemas.microsoft.com/office/drawing/2014/main" id="{80774E3A-8C4B-BF4B-8269-4B4BCCCA3F79}"/>
              </a:ext>
            </a:extLst>
          </p:cNvPr>
          <p:cNvSpPr/>
          <p:nvPr/>
        </p:nvSpPr>
        <p:spPr>
          <a:xfrm>
            <a:off x="637135" y="6393129"/>
            <a:ext cx="10553658" cy="456472"/>
          </a:xfrm>
          <a:prstGeom prst="rect">
            <a:avLst/>
          </a:prstGeom>
        </p:spPr>
        <p:txBody>
          <a:bodyPr wrap="none">
            <a:spAutoFit/>
          </a:bodyPr>
          <a:lstStyle/>
          <a:p>
            <a:pPr indent="180340" algn="just">
              <a:lnSpc>
                <a:spcPct val="150000"/>
              </a:lnSpc>
              <a:spcAft>
                <a:spcPts val="0"/>
              </a:spcAft>
            </a:pPr>
            <a:r>
              <a:rPr lang="ru-RU" dirty="0">
                <a:latin typeface="Arial" panose="020B0604020202020204" pitchFamily="34" charset="0"/>
                <a:cs typeface="Arial" panose="020B0604020202020204" pitchFamily="34" charset="0"/>
              </a:rPr>
              <a:t>Годовой ход среднего балла автомобильных пробок в рабочие дни в Москве (данные Яндекс) </a:t>
            </a:r>
            <a:endParaRPr lang="ru-RU"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EB850C1F-0BE8-1741-B615-60A2D71169A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1753" y="743011"/>
            <a:ext cx="5232360" cy="2936360"/>
          </a:xfrm>
          <a:prstGeom prst="rect">
            <a:avLst/>
          </a:prstGeom>
          <a:noFill/>
        </p:spPr>
      </p:pic>
      <p:sp>
        <p:nvSpPr>
          <p:cNvPr id="11" name="Прямоугольник 10">
            <a:extLst>
              <a:ext uri="{FF2B5EF4-FFF2-40B4-BE49-F238E27FC236}">
                <a16:creationId xmlns:a16="http://schemas.microsoft.com/office/drawing/2014/main" id="{B8D24896-8206-2941-A372-CAA0444D1320}"/>
              </a:ext>
            </a:extLst>
          </p:cNvPr>
          <p:cNvSpPr/>
          <p:nvPr/>
        </p:nvSpPr>
        <p:spPr>
          <a:xfrm>
            <a:off x="44843" y="3641635"/>
            <a:ext cx="6055487" cy="456472"/>
          </a:xfrm>
          <a:prstGeom prst="rect">
            <a:avLst/>
          </a:prstGeom>
        </p:spPr>
        <p:txBody>
          <a:bodyPr wrap="square">
            <a:spAutoFit/>
          </a:bodyPr>
          <a:lstStyle/>
          <a:p>
            <a:pPr indent="180340" algn="just">
              <a:lnSpc>
                <a:spcPct val="150000"/>
              </a:lnSpc>
              <a:spcAft>
                <a:spcPts val="0"/>
              </a:spcAft>
            </a:pPr>
            <a:r>
              <a:rPr lang="ru-RU" dirty="0">
                <a:latin typeface="Arial" panose="020B0604020202020204" pitchFamily="34" charset="0"/>
                <a:ea typeface="Calibri" panose="020F0502020204030204" pitchFamily="34" charset="0"/>
                <a:cs typeface="Arial" panose="020B0604020202020204" pitchFamily="34" charset="0"/>
              </a:rPr>
              <a:t>Сезонные коэффициенты по </a:t>
            </a:r>
            <a:r>
              <a:rPr lang="en-US" dirty="0">
                <a:latin typeface="Arial" panose="020B0604020202020204" pitchFamily="34" charset="0"/>
                <a:ea typeface="Calibri" panose="020F0502020204030204" pitchFamily="34" charset="0"/>
                <a:cs typeface="Arial" panose="020B0604020202020204" pitchFamily="34" charset="0"/>
              </a:rPr>
              <a:t>SNAP</a:t>
            </a:r>
            <a:r>
              <a:rPr lang="ru-RU" dirty="0">
                <a:latin typeface="Arial" panose="020B0604020202020204" pitchFamily="34" charset="0"/>
                <a:ea typeface="Calibri" panose="020F0502020204030204" pitchFamily="34" charset="0"/>
                <a:cs typeface="Arial" panose="020B0604020202020204" pitchFamily="34" charset="0"/>
              </a:rPr>
              <a:t>7 ХТМ </a:t>
            </a:r>
            <a:r>
              <a:rPr lang="en-US" dirty="0">
                <a:latin typeface="Arial" panose="020B0604020202020204" pitchFamily="34" charset="0"/>
                <a:ea typeface="Calibri" panose="020F0502020204030204" pitchFamily="34" charset="0"/>
                <a:cs typeface="Arial" panose="020B0604020202020204" pitchFamily="34" charset="0"/>
              </a:rPr>
              <a:t>CHIMERE</a:t>
            </a:r>
            <a:endParaRPr lang="ru-RU" sz="1600" dirty="0">
              <a:latin typeface="Arial" panose="020B0604020202020204" pitchFamily="34" charset="0"/>
              <a:ea typeface="Calibri" panose="020F050202020403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7FB22FB4-A882-0D4C-A348-E0E340A4E736}"/>
              </a:ext>
            </a:extLst>
          </p:cNvPr>
          <p:cNvSpPr/>
          <p:nvPr/>
        </p:nvSpPr>
        <p:spPr>
          <a:xfrm>
            <a:off x="6492082" y="3697997"/>
            <a:ext cx="5271700" cy="400110"/>
          </a:xfrm>
          <a:prstGeom prst="rect">
            <a:avLst/>
          </a:prstGeom>
        </p:spPr>
        <p:txBody>
          <a:bodyPr wrap="none">
            <a:spAutoFit/>
          </a:bodyPr>
          <a:lstStyle/>
          <a:p>
            <a:pPr algn="ctr"/>
            <a:r>
              <a:rPr lang="ru-RU" sz="2000" dirty="0">
                <a:latin typeface="Arial" panose="020B0604020202020204" pitchFamily="34" charset="0"/>
                <a:cs typeface="Arial" panose="020B0604020202020204" pitchFamily="34" charset="0"/>
              </a:rPr>
              <a:t>Коррекция на основе данных </a:t>
            </a:r>
            <a:r>
              <a:rPr lang="en-US" sz="2000" dirty="0" err="1">
                <a:latin typeface="Arial" panose="020B0604020202020204" pitchFamily="34" charset="0"/>
                <a:cs typeface="Arial" panose="020B0604020202020204" pitchFamily="34" charset="0"/>
              </a:rPr>
              <a:t>Yandex</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(CO</a:t>
            </a:r>
            <a:r>
              <a:rPr lang="en-US"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60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Диаграмма 7"/>
          <p:cNvGraphicFramePr/>
          <p:nvPr>
            <p:extLst/>
          </p:nvPr>
        </p:nvGraphicFramePr>
        <p:xfrm>
          <a:off x="129534" y="1574755"/>
          <a:ext cx="5400675" cy="3284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extLst/>
          </p:nvPr>
        </p:nvGraphicFramePr>
        <p:xfrm>
          <a:off x="6243508" y="3156688"/>
          <a:ext cx="5535386" cy="328476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11"/>
          <p:cNvSpPr txBox="1">
            <a:spLocks noChangeArrowheads="1"/>
          </p:cNvSpPr>
          <p:nvPr/>
        </p:nvSpPr>
        <p:spPr bwMode="auto">
          <a:xfrm>
            <a:off x="6425699" y="2137051"/>
            <a:ext cx="5400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ru-RU" altLang="ru-RU" dirty="0" smtClean="0">
                <a:cs typeface="Arial" panose="020B0604020202020204" pitchFamily="34" charset="0"/>
              </a:rPr>
              <a:t>Коррекция суточного хода </a:t>
            </a:r>
            <a:r>
              <a:rPr lang="ru-RU" altLang="ru-RU" dirty="0">
                <a:cs typeface="Arial" panose="020B0604020202020204" pitchFamily="34" charset="0"/>
              </a:rPr>
              <a:t>эмиссий ХТМ </a:t>
            </a:r>
            <a:r>
              <a:rPr lang="en-US" altLang="ru-RU" dirty="0">
                <a:cs typeface="Arial" panose="020B0604020202020204" pitchFamily="34" charset="0"/>
              </a:rPr>
              <a:t>CHIMERE</a:t>
            </a:r>
            <a:r>
              <a:rPr lang="ru-RU" altLang="ru-RU" dirty="0">
                <a:cs typeface="Arial" panose="020B0604020202020204" pitchFamily="34" charset="0"/>
              </a:rPr>
              <a:t> от передвижных </a:t>
            </a:r>
            <a:r>
              <a:rPr lang="ru-RU" altLang="ru-RU" dirty="0" smtClean="0">
                <a:cs typeface="Arial" panose="020B0604020202020204" pitchFamily="34" charset="0"/>
              </a:rPr>
              <a:t>источников на основе данных компании </a:t>
            </a:r>
            <a:r>
              <a:rPr lang="en-US" altLang="ru-RU" dirty="0" err="1" smtClean="0">
                <a:cs typeface="Arial" panose="020B0604020202020204" pitchFamily="34" charset="0"/>
              </a:rPr>
              <a:t>Yandex</a:t>
            </a:r>
            <a:endParaRPr lang="ru-RU" dirty="0">
              <a:cs typeface="Arial" panose="020B0604020202020204" pitchFamily="34" charset="0"/>
            </a:endParaRPr>
          </a:p>
        </p:txBody>
      </p:sp>
      <p:sp>
        <p:nvSpPr>
          <p:cNvPr id="11" name="TextBox 10">
            <a:extLst>
              <a:ext uri="{FF2B5EF4-FFF2-40B4-BE49-F238E27FC236}">
                <a16:creationId xmlns:a16="http://schemas.microsoft.com/office/drawing/2014/main" id="{F4B405AE-2267-CA46-AC72-D11B4E0B871B}"/>
              </a:ext>
            </a:extLst>
          </p:cNvPr>
          <p:cNvSpPr txBox="1"/>
          <p:nvPr/>
        </p:nvSpPr>
        <p:spPr>
          <a:xfrm>
            <a:off x="260163" y="213834"/>
            <a:ext cx="7643567" cy="369332"/>
          </a:xfrm>
          <a:prstGeom prst="rect">
            <a:avLst/>
          </a:prstGeom>
          <a:noFill/>
        </p:spPr>
        <p:txBody>
          <a:bodyPr wrap="none" rtlCol="0">
            <a:spAutoFit/>
          </a:bodyPr>
          <a:lstStyle/>
          <a:p>
            <a:r>
              <a:rPr lang="ru-RU" b="1" dirty="0" smtClean="0">
                <a:latin typeface="Arial" panose="020B0604020202020204" pitchFamily="34" charset="0"/>
                <a:cs typeface="Arial" panose="020B0604020202020204" pitchFamily="34" charset="0"/>
              </a:rPr>
              <a:t>Коррекция суточного хода эмиссий от передвижных источников</a:t>
            </a:r>
            <a:endParaRPr lang="ru-RU" b="1" dirty="0">
              <a:latin typeface="Arial" panose="020B0604020202020204" pitchFamily="34" charset="0"/>
              <a:cs typeface="Arial" panose="020B0604020202020204" pitchFamily="34" charset="0"/>
            </a:endParaRPr>
          </a:p>
        </p:txBody>
      </p:sp>
      <p:sp>
        <p:nvSpPr>
          <p:cNvPr id="12" name="TextBox 11"/>
          <p:cNvSpPr txBox="1"/>
          <p:nvPr/>
        </p:nvSpPr>
        <p:spPr>
          <a:xfrm>
            <a:off x="1093827" y="4436212"/>
            <a:ext cx="1000125" cy="338554"/>
          </a:xfrm>
          <a:prstGeom prst="rect">
            <a:avLst/>
          </a:prstGeom>
          <a:solidFill>
            <a:schemeClr val="bg1"/>
          </a:solidFill>
        </p:spPr>
        <p:txBody>
          <a:bodyPr wrap="square" rtlCol="0">
            <a:spAutoFit/>
          </a:bodyPr>
          <a:lstStyle/>
          <a:p>
            <a:r>
              <a:rPr lang="en-US" sz="1600" dirty="0">
                <a:latin typeface="Times New Roman" panose="02020603050405020304" pitchFamily="18" charset="0"/>
                <a:cs typeface="Times New Roman" panose="02020603050405020304" pitchFamily="18" charset="0"/>
              </a:rPr>
              <a:t>weekdays</a:t>
            </a:r>
            <a:endParaRPr lang="ru-RU" sz="16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442786" y="4436351"/>
            <a:ext cx="987841" cy="338554"/>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saturday</a:t>
            </a:r>
            <a:endParaRPr lang="ru-RU" sz="16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960852" y="4440637"/>
            <a:ext cx="1127125" cy="338554"/>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sunday</a:t>
            </a:r>
            <a:endParaRPr lang="ru-RU" sz="16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049278" y="6009592"/>
            <a:ext cx="1000125" cy="338554"/>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Yandex</a:t>
            </a:r>
            <a:endParaRPr lang="ru-RU" sz="16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143609" y="6009592"/>
            <a:ext cx="1272268" cy="338554"/>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K_corrected</a:t>
            </a:r>
            <a:endParaRPr lang="ru-RU" sz="1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450926" y="6022570"/>
            <a:ext cx="1355385" cy="338554"/>
          </a:xfrm>
          <a:prstGeom prst="rect">
            <a:avLst/>
          </a:prstGeom>
          <a:solidFill>
            <a:schemeClr val="bg1"/>
          </a:solidFill>
        </p:spPr>
        <p:txBody>
          <a:bodyPr wrap="square" rtlCol="0">
            <a:spAutoFit/>
          </a:bodyPr>
          <a:lstStyle/>
          <a:p>
            <a:r>
              <a:rPr lang="en-US" sz="1600" dirty="0">
                <a:latin typeface="Times New Roman" panose="02020603050405020304" pitchFamily="18" charset="0"/>
                <a:cs typeface="Times New Roman" panose="02020603050405020304" pitchFamily="18" charset="0"/>
              </a:rPr>
              <a:t>K_CHIMERE</a:t>
            </a:r>
            <a:endParaRPr lang="ru-RU" sz="1600" dirty="0">
              <a:latin typeface="Times New Roman" panose="02020603050405020304" pitchFamily="18" charset="0"/>
              <a:cs typeface="Times New Roman" panose="02020603050405020304" pitchFamily="18" charset="0"/>
            </a:endParaRPr>
          </a:p>
        </p:txBody>
      </p:sp>
      <p:sp>
        <p:nvSpPr>
          <p:cNvPr id="18" name="TextBox 11"/>
          <p:cNvSpPr txBox="1">
            <a:spLocks noChangeArrowheads="1"/>
          </p:cNvSpPr>
          <p:nvPr/>
        </p:nvSpPr>
        <p:spPr bwMode="auto">
          <a:xfrm>
            <a:off x="535841" y="853571"/>
            <a:ext cx="44509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ru-RU" altLang="ru-RU" dirty="0" smtClean="0">
                <a:latin typeface="+mj-lt"/>
                <a:cs typeface="Arial" panose="020B0604020202020204" pitchFamily="34" charset="0"/>
              </a:rPr>
              <a:t>Базовый суточный ход эмиссий ХТМ </a:t>
            </a:r>
            <a:r>
              <a:rPr lang="en-US" altLang="ru-RU" dirty="0" smtClean="0">
                <a:latin typeface="+mj-lt"/>
                <a:cs typeface="Arial" panose="020B0604020202020204" pitchFamily="34" charset="0"/>
              </a:rPr>
              <a:t>CHIMERE</a:t>
            </a:r>
            <a:r>
              <a:rPr lang="ru-RU" altLang="ru-RU" dirty="0" smtClean="0">
                <a:latin typeface="+mj-lt"/>
                <a:cs typeface="Arial" panose="020B0604020202020204" pitchFamily="34" charset="0"/>
              </a:rPr>
              <a:t> от передвижных источников</a:t>
            </a:r>
            <a:endParaRPr lang="ru-RU" dirty="0">
              <a:latin typeface="+mj-lt"/>
              <a:cs typeface="Arial" panose="020B0604020202020204" pitchFamily="34" charset="0"/>
            </a:endParaRPr>
          </a:p>
          <a:p>
            <a:pPr eaLnBrk="1" hangingPunct="1"/>
            <a:endParaRPr lang="ru-RU" altLang="ru-RU" dirty="0">
              <a:latin typeface="+mj-lt"/>
              <a:cs typeface="Arial" panose="020B0604020202020204" pitchFamily="34" charset="0"/>
            </a:endParaRPr>
          </a:p>
        </p:txBody>
      </p:sp>
      <p:sp>
        <p:nvSpPr>
          <p:cNvPr id="19" name="Стрелка вправо 18">
            <a:extLst>
              <a:ext uri="{FF2B5EF4-FFF2-40B4-BE49-F238E27FC236}">
                <a16:creationId xmlns:a16="http://schemas.microsoft.com/office/drawing/2014/main" id="{517B3E20-B9FE-944C-AA78-EF68A5BFC7AA}"/>
              </a:ext>
            </a:extLst>
          </p:cNvPr>
          <p:cNvSpPr/>
          <p:nvPr/>
        </p:nvSpPr>
        <p:spPr>
          <a:xfrm rot="1525622">
            <a:off x="5475236" y="4431627"/>
            <a:ext cx="537285" cy="855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16349164"/>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13.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7605</TotalTime>
  <Words>1559</Words>
  <Application>Microsoft Office PowerPoint</Application>
  <PresentationFormat>Широкоэкранный</PresentationFormat>
  <Paragraphs>224</Paragraphs>
  <Slides>20</Slides>
  <Notes>11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Arial Black</vt:lpstr>
      <vt:lpstr>Calibri</vt:lpstr>
      <vt:lpstr>Calibri Light</vt:lpstr>
      <vt:lpstr>Symbol</vt:lpstr>
      <vt:lpstr>Times New Roman</vt:lpstr>
      <vt:lpstr>Тема Office</vt:lpstr>
      <vt:lpstr>  Возможность и эффективность региональной коррекции кадастровых эмиссий для прогнозирования качества воздуха на основе химических транспортных моделей</vt:lpstr>
      <vt:lpstr>В Гидрометцентре России более 10 лет развиваются технологии расчета концентраций загрязняющих веществ на основе двух ХТМ – CHIMERE и COSMO-Ru-Art</vt:lpstr>
      <vt:lpstr>Презентация PowerPoint</vt:lpstr>
      <vt:lpstr>Презентация PowerPoint</vt:lpstr>
      <vt:lpstr>Презентация PowerPoint</vt:lpstr>
      <vt:lpstr>Презентация PowerPoint</vt:lpstr>
      <vt:lpstr>Годовые эмиссии в ХТМ пересчитываются для каждого типа SNAP</vt:lpstr>
      <vt:lpstr>Коррекция сезонного хода эмиссий по SNAP 7</vt:lpstr>
      <vt:lpstr>Презентация PowerPoint</vt:lpstr>
      <vt:lpstr>Презентация PowerPoint</vt:lpstr>
      <vt:lpstr>Презентация PowerPoint</vt:lpstr>
      <vt:lpstr>Пространственная коррекция эмиссий ЕМЕР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Прогнозирование концентраций загрязняющих веществ с помощью химической транспортной модели  CHIMERE на примере московского и нижегородского регионов</dc:title>
  <dc:creator>muza</dc:creator>
  <cp:lastModifiedBy>muza</cp:lastModifiedBy>
  <cp:revision>52</cp:revision>
  <dcterms:created xsi:type="dcterms:W3CDTF">2021-10-12T08:24:42Z</dcterms:created>
  <dcterms:modified xsi:type="dcterms:W3CDTF">2021-10-27T08:02:35Z</dcterms:modified>
</cp:coreProperties>
</file>